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1"/>
  </p:sldMasterIdLst>
  <p:notesMasterIdLst>
    <p:notesMasterId r:id="rId32"/>
  </p:notesMasterIdLst>
  <p:handoutMasterIdLst>
    <p:handoutMasterId r:id="rId33"/>
  </p:handoutMasterIdLst>
  <p:sldIdLst>
    <p:sldId id="449" r:id="rId2"/>
    <p:sldId id="452" r:id="rId3"/>
    <p:sldId id="451" r:id="rId4"/>
    <p:sldId id="453" r:id="rId5"/>
    <p:sldId id="455" r:id="rId6"/>
    <p:sldId id="456" r:id="rId7"/>
    <p:sldId id="457" r:id="rId8"/>
    <p:sldId id="458" r:id="rId9"/>
    <p:sldId id="353" r:id="rId10"/>
    <p:sldId id="448" r:id="rId11"/>
    <p:sldId id="430" r:id="rId12"/>
    <p:sldId id="431" r:id="rId13"/>
    <p:sldId id="436" r:id="rId14"/>
    <p:sldId id="437" r:id="rId15"/>
    <p:sldId id="438" r:id="rId16"/>
    <p:sldId id="433" r:id="rId17"/>
    <p:sldId id="435" r:id="rId18"/>
    <p:sldId id="459" r:id="rId19"/>
    <p:sldId id="427" r:id="rId20"/>
    <p:sldId id="441" r:id="rId21"/>
    <p:sldId id="443" r:id="rId22"/>
    <p:sldId id="366" r:id="rId23"/>
    <p:sldId id="410" r:id="rId24"/>
    <p:sldId id="432" r:id="rId25"/>
    <p:sldId id="439" r:id="rId26"/>
    <p:sldId id="440" r:id="rId27"/>
    <p:sldId id="358" r:id="rId28"/>
    <p:sldId id="425" r:id="rId29"/>
    <p:sldId id="454" r:id="rId30"/>
    <p:sldId id="450" r:id="rId31"/>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736">
          <p15:clr>
            <a:srgbClr val="A4A3A4"/>
          </p15:clr>
        </p15:guide>
        <p15:guide id="2" orient="horz" pos="3428">
          <p15:clr>
            <a:srgbClr val="A4A3A4"/>
          </p15:clr>
        </p15:guide>
        <p15:guide id="3" orient="horz" pos="313">
          <p15:clr>
            <a:srgbClr val="A4A3A4"/>
          </p15:clr>
        </p15:guide>
        <p15:guide id="4" orient="horz" pos="3843">
          <p15:clr>
            <a:srgbClr val="A4A3A4"/>
          </p15:clr>
        </p15:guide>
        <p15:guide id="5" pos="2880">
          <p15:clr>
            <a:srgbClr val="A4A3A4"/>
          </p15:clr>
        </p15:guide>
        <p15:guide id="6" pos="1821">
          <p15:clr>
            <a:srgbClr val="A4A3A4"/>
          </p15:clr>
        </p15:guide>
        <p15:guide id="7" pos="4074">
          <p15:clr>
            <a:srgbClr val="A4A3A4"/>
          </p15:clr>
        </p15:guide>
        <p15:guide id="8" pos="5124">
          <p15:clr>
            <a:srgbClr val="A4A3A4"/>
          </p15:clr>
        </p15:guide>
        <p15:guide id="9" pos="660">
          <p15:clr>
            <a:srgbClr val="A4A3A4"/>
          </p15:clr>
        </p15:guide>
        <p15:guide id="10">
          <p15:clr>
            <a:srgbClr val="A4A3A4"/>
          </p15:clr>
        </p15:guide>
        <p15:guide id="11" pos="65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B01B"/>
    <a:srgbClr val="34B4C8"/>
    <a:srgbClr val="EDF6F9"/>
    <a:srgbClr val="00467F"/>
    <a:srgbClr val="008080"/>
    <a:srgbClr val="00909A"/>
    <a:srgbClr val="C60C46"/>
    <a:srgbClr val="F8971D"/>
    <a:srgbClr val="008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696" autoAdjust="0"/>
  </p:normalViewPr>
  <p:slideViewPr>
    <p:cSldViewPr snapToGrid="0" showGuides="1">
      <p:cViewPr varScale="1">
        <p:scale>
          <a:sx n="44" d="100"/>
          <a:sy n="44" d="100"/>
        </p:scale>
        <p:origin x="-2477" y="-77"/>
      </p:cViewPr>
      <p:guideLst>
        <p:guide orient="horz" pos="2736"/>
        <p:guide orient="horz" pos="3428"/>
        <p:guide orient="horz" pos="313"/>
        <p:guide orient="horz" pos="3843"/>
        <p:guide pos="2880"/>
        <p:guide pos="1821"/>
        <p:guide pos="4074"/>
        <p:guide pos="5124"/>
        <p:guide pos="660"/>
        <p:guide/>
        <p:guide pos="65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50529" cy="497443"/>
          </a:xfrm>
          <a:prstGeom prst="rect">
            <a:avLst/>
          </a:prstGeom>
        </p:spPr>
        <p:txBody>
          <a:bodyPr vert="horz" lIns="91550" tIns="45775" rIns="91550" bIns="45775" rtlCol="0"/>
          <a:lstStyle>
            <a:lvl1pPr algn="l">
              <a:defRPr sz="1200"/>
            </a:lvl1pPr>
          </a:lstStyle>
          <a:p>
            <a:endParaRPr lang="en-US"/>
          </a:p>
        </p:txBody>
      </p:sp>
      <p:sp>
        <p:nvSpPr>
          <p:cNvPr id="3" name="Date Placeholder 2"/>
          <p:cNvSpPr>
            <a:spLocks noGrp="1"/>
          </p:cNvSpPr>
          <p:nvPr>
            <p:ph type="dt" sz="quarter" idx="1"/>
          </p:nvPr>
        </p:nvSpPr>
        <p:spPr>
          <a:xfrm>
            <a:off x="3855083" y="1"/>
            <a:ext cx="2950529" cy="497443"/>
          </a:xfrm>
          <a:prstGeom prst="rect">
            <a:avLst/>
          </a:prstGeom>
        </p:spPr>
        <p:txBody>
          <a:bodyPr vert="horz" lIns="91550" tIns="45775" rIns="91550" bIns="45775" rtlCol="0"/>
          <a:lstStyle>
            <a:lvl1pPr algn="r">
              <a:defRPr sz="1200"/>
            </a:lvl1pPr>
          </a:lstStyle>
          <a:p>
            <a:fld id="{79498134-B969-4FE7-A1A2-8E99DC50338A}" type="datetimeFigureOut">
              <a:rPr lang="en-US" smtClean="0"/>
              <a:pPr/>
              <a:t>23/06/2015</a:t>
            </a:fld>
            <a:endParaRPr lang="en-US"/>
          </a:p>
        </p:txBody>
      </p:sp>
      <p:sp>
        <p:nvSpPr>
          <p:cNvPr id="4" name="Footer Placeholder 3"/>
          <p:cNvSpPr>
            <a:spLocks noGrp="1"/>
          </p:cNvSpPr>
          <p:nvPr>
            <p:ph type="ftr" sz="quarter" idx="2"/>
          </p:nvPr>
        </p:nvSpPr>
        <p:spPr>
          <a:xfrm>
            <a:off x="1" y="9440306"/>
            <a:ext cx="2950529" cy="497443"/>
          </a:xfrm>
          <a:prstGeom prst="rect">
            <a:avLst/>
          </a:prstGeom>
        </p:spPr>
        <p:txBody>
          <a:bodyPr vert="horz" lIns="91550" tIns="45775" rIns="91550" bIns="45775" rtlCol="0" anchor="b"/>
          <a:lstStyle>
            <a:lvl1pPr algn="l">
              <a:defRPr sz="1200"/>
            </a:lvl1pPr>
          </a:lstStyle>
          <a:p>
            <a:endParaRPr lang="en-US"/>
          </a:p>
        </p:txBody>
      </p:sp>
      <p:sp>
        <p:nvSpPr>
          <p:cNvPr id="5" name="Slide Number Placeholder 4"/>
          <p:cNvSpPr>
            <a:spLocks noGrp="1"/>
          </p:cNvSpPr>
          <p:nvPr>
            <p:ph type="sldNum" sz="quarter" idx="3"/>
          </p:nvPr>
        </p:nvSpPr>
        <p:spPr>
          <a:xfrm>
            <a:off x="3855083" y="9440306"/>
            <a:ext cx="2950529" cy="497443"/>
          </a:xfrm>
          <a:prstGeom prst="rect">
            <a:avLst/>
          </a:prstGeom>
        </p:spPr>
        <p:txBody>
          <a:bodyPr vert="horz" lIns="91550" tIns="45775" rIns="91550" bIns="45775" rtlCol="0" anchor="b"/>
          <a:lstStyle>
            <a:lvl1pPr algn="r">
              <a:defRPr sz="1200"/>
            </a:lvl1pPr>
          </a:lstStyle>
          <a:p>
            <a:fld id="{1FD96A56-E670-4C89-8BA8-500ACB8F8572}" type="slidenum">
              <a:rPr lang="en-US" smtClean="0"/>
              <a:pPr/>
              <a:t>‹#›</a:t>
            </a:fld>
            <a:endParaRPr lang="en-US"/>
          </a:p>
        </p:txBody>
      </p:sp>
    </p:spTree>
    <p:extLst>
      <p:ext uri="{BB962C8B-B14F-4D97-AF65-F5344CB8AC3E}">
        <p14:creationId xmlns:p14="http://schemas.microsoft.com/office/powerpoint/2010/main" val="3111172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0"/>
            <a:ext cx="2949786" cy="496967"/>
          </a:xfrm>
          <a:prstGeom prst="rect">
            <a:avLst/>
          </a:prstGeom>
        </p:spPr>
        <p:txBody>
          <a:bodyPr vert="horz" lIns="91550" tIns="45775" rIns="91550" bIns="45775" rtlCol="0"/>
          <a:lstStyle>
            <a:lvl1pPr algn="l">
              <a:defRPr sz="1200"/>
            </a:lvl1pPr>
          </a:lstStyle>
          <a:p>
            <a:endParaRPr lang="en-US"/>
          </a:p>
        </p:txBody>
      </p:sp>
      <p:sp>
        <p:nvSpPr>
          <p:cNvPr id="3" name="Date Placeholder 2"/>
          <p:cNvSpPr>
            <a:spLocks noGrp="1"/>
          </p:cNvSpPr>
          <p:nvPr>
            <p:ph type="dt" idx="1"/>
          </p:nvPr>
        </p:nvSpPr>
        <p:spPr>
          <a:xfrm>
            <a:off x="3855842" y="0"/>
            <a:ext cx="2949786" cy="496967"/>
          </a:xfrm>
          <a:prstGeom prst="rect">
            <a:avLst/>
          </a:prstGeom>
        </p:spPr>
        <p:txBody>
          <a:bodyPr vert="horz" lIns="91550" tIns="45775" rIns="91550" bIns="45775" rtlCol="0"/>
          <a:lstStyle>
            <a:lvl1pPr algn="r">
              <a:defRPr sz="1200"/>
            </a:lvl1pPr>
          </a:lstStyle>
          <a:p>
            <a:fld id="{E0E6F973-709A-4F51-8DD3-729DB000065C}" type="datetimeFigureOut">
              <a:rPr lang="en-US" smtClean="0"/>
              <a:pPr/>
              <a:t>23/06/2015</a:t>
            </a:fld>
            <a:endParaRPr lang="en-US"/>
          </a:p>
        </p:txBody>
      </p:sp>
      <p:sp>
        <p:nvSpPr>
          <p:cNvPr id="4" name="Slide Image Placeholder 3"/>
          <p:cNvSpPr>
            <a:spLocks noGrp="1" noRot="1" noChangeAspect="1"/>
          </p:cNvSpPr>
          <p:nvPr>
            <p:ph type="sldImg" idx="2"/>
          </p:nvPr>
        </p:nvSpPr>
        <p:spPr>
          <a:xfrm>
            <a:off x="919163" y="746125"/>
            <a:ext cx="4968875" cy="3725863"/>
          </a:xfrm>
          <a:prstGeom prst="rect">
            <a:avLst/>
          </a:prstGeom>
          <a:noFill/>
          <a:ln w="12700">
            <a:solidFill>
              <a:prstClr val="black"/>
            </a:solidFill>
          </a:ln>
        </p:spPr>
        <p:txBody>
          <a:bodyPr vert="horz" lIns="91550" tIns="45775" rIns="91550" bIns="45775" rtlCol="0" anchor="ctr"/>
          <a:lstStyle/>
          <a:p>
            <a:endParaRPr lang="en-US"/>
          </a:p>
        </p:txBody>
      </p:sp>
      <p:sp>
        <p:nvSpPr>
          <p:cNvPr id="5" name="Notes Placeholder 4"/>
          <p:cNvSpPr>
            <a:spLocks noGrp="1"/>
          </p:cNvSpPr>
          <p:nvPr>
            <p:ph type="body" sz="quarter" idx="3"/>
          </p:nvPr>
        </p:nvSpPr>
        <p:spPr>
          <a:xfrm>
            <a:off x="680721" y="4721187"/>
            <a:ext cx="5445760" cy="4472702"/>
          </a:xfrm>
          <a:prstGeom prst="rect">
            <a:avLst/>
          </a:prstGeom>
        </p:spPr>
        <p:txBody>
          <a:bodyPr vert="horz" lIns="91550" tIns="45775" rIns="91550" bIns="4577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4" y="9440648"/>
            <a:ext cx="2949786" cy="496967"/>
          </a:xfrm>
          <a:prstGeom prst="rect">
            <a:avLst/>
          </a:prstGeom>
        </p:spPr>
        <p:txBody>
          <a:bodyPr vert="horz" lIns="91550" tIns="45775" rIns="91550" bIns="45775" rtlCol="0" anchor="b"/>
          <a:lstStyle>
            <a:lvl1pPr algn="l">
              <a:defRPr sz="1200"/>
            </a:lvl1pPr>
          </a:lstStyle>
          <a:p>
            <a:endParaRPr lang="en-US"/>
          </a:p>
        </p:txBody>
      </p:sp>
      <p:sp>
        <p:nvSpPr>
          <p:cNvPr id="7" name="Slide Number Placeholder 6"/>
          <p:cNvSpPr>
            <a:spLocks noGrp="1"/>
          </p:cNvSpPr>
          <p:nvPr>
            <p:ph type="sldNum" sz="quarter" idx="5"/>
          </p:nvPr>
        </p:nvSpPr>
        <p:spPr>
          <a:xfrm>
            <a:off x="3855842" y="9440648"/>
            <a:ext cx="2949786" cy="496967"/>
          </a:xfrm>
          <a:prstGeom prst="rect">
            <a:avLst/>
          </a:prstGeom>
        </p:spPr>
        <p:txBody>
          <a:bodyPr vert="horz" lIns="91550" tIns="45775" rIns="91550" bIns="45775" rtlCol="0" anchor="b"/>
          <a:lstStyle>
            <a:lvl1pPr algn="r">
              <a:defRPr sz="1200"/>
            </a:lvl1pPr>
          </a:lstStyle>
          <a:p>
            <a:fld id="{019D1AF1-5616-4073-85FE-5B13330E2DF0}" type="slidenum">
              <a:rPr lang="en-US" smtClean="0"/>
              <a:pPr/>
              <a:t>‹#›</a:t>
            </a:fld>
            <a:endParaRPr lang="en-US"/>
          </a:p>
        </p:txBody>
      </p:sp>
    </p:spTree>
    <p:extLst>
      <p:ext uri="{BB962C8B-B14F-4D97-AF65-F5344CB8AC3E}">
        <p14:creationId xmlns:p14="http://schemas.microsoft.com/office/powerpoint/2010/main" val="162911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freedomdefined.org/"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commons.wikimedia.org/wiki/Commons:Licensing" TargetMode="External"/><Relationship Id="rId4" Type="http://schemas.openxmlformats.org/officeDocument/2006/relationships/hyperlink" Target="http://creativecommons.org/licenses/publicdomai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tivecommons.org/weblog/entry/3554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reativecommons.org/compatiblelicense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p2pu.org/en/pages/license/" TargetMode="External"/><Relationship Id="rId5" Type="http://schemas.openxmlformats.org/officeDocument/2006/relationships/hyperlink" Target="https://p2pu.org/" TargetMode="External"/><Relationship Id="rId4" Type="http://schemas.openxmlformats.org/officeDocument/2006/relationships/hyperlink" Target="http://www.wikipedia.org/"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iki.creativecommons.org/NonCommercial_interpretation#cite_note-2" TargetMode="External"/><Relationship Id="rId7" Type="http://schemas.openxmlformats.org/officeDocument/2006/relationships/hyperlink" Target="https://creativecommons.org/weblog/entry/30274"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www.wired.com/" TargetMode="External"/><Relationship Id="rId5" Type="http://schemas.openxmlformats.org/officeDocument/2006/relationships/hyperlink" Target="https://creativecommons.org/weblog/entry/20496" TargetMode="External"/><Relationship Id="rId4" Type="http://schemas.openxmlformats.org/officeDocument/2006/relationships/hyperlink" Target="http://www.brooklynmuseum.or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ocw.mit.edu/"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boingboing.net/tos" TargetMode="External"/><Relationship Id="rId5" Type="http://schemas.openxmlformats.org/officeDocument/2006/relationships/hyperlink" Target="http://en.wikipedia.org/wiki/Little_Brother_(Cory_Doctorow_novel)" TargetMode="External"/><Relationship Id="rId4" Type="http://schemas.openxmlformats.org/officeDocument/2006/relationships/hyperlink" Target="http://craphound.com/"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iki.creativecommons.org/4.0/Treatment_of_adaptations#Draft_4"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www.gnu.org/licenses/license-list.html#OpinionLicenses" TargetMode="External"/><Relationship Id="rId5" Type="http://schemas.openxmlformats.org/officeDocument/2006/relationships/hyperlink" Target="http://www.gnu.org/" TargetMode="External"/><Relationship Id="rId4" Type="http://schemas.openxmlformats.org/officeDocument/2006/relationships/hyperlink" Target="http://www.fsf.or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ed.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iki.creativecommons.org/The_Power_of_Open/Text#TED_Talks"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eblog/entry/34017"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figshare.co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flickr.com/common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europeana.eu/porta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iki.creativecommons.org/Frequently_Asked_Questions#If_I_create_a_collection_that_includes_a_work_offered_under_a_CC_license.2C_which_license.28s.29_may_I_choose_for_the_collection.3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iki.creativecommons.org/Frequently_Asked_Questions#Does_my_use_violate_the_NonCommercial_clause_of_the_licenses.3F"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Fair_us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en.wikipedia.org/wiki/Fair_deali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fsf.org/" TargetMode="External"/><Relationship Id="rId7" Type="http://schemas.openxmlformats.org/officeDocument/2006/relationships/hyperlink" Target="http://creativecommons.org/compatiblelicens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iki.creativecommons.org/CC0_FAQ#May_I_apply_CC0_to_computer_software.3F_If_so.2C_is_there_a_recommended_implementation.3F" TargetMode="External"/><Relationship Id="rId5" Type="http://schemas.openxmlformats.org/officeDocument/2006/relationships/hyperlink" Target="http://www.dwheeler.com/essays/gpl-compatible.html" TargetMode="External"/><Relationship Id="rId4" Type="http://schemas.openxmlformats.org/officeDocument/2006/relationships/hyperlink" Target="http://www.opensource.org/"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creativecommons.org/choos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iki.creativecommons.org/Marking/Users#This_is_a_good_attribution_for_material_you_modified_slightl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iki.creativecommons.org/License_version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iki.creativecommons.org/Frequently_Asked_Questions#Should_I_choose_an_international_license_or_a_ported_license.3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This presentation will help</a:t>
            </a:r>
            <a:r>
              <a:rPr lang="en-AU" sz="1800" baseline="0" dirty="0" smtClean="0"/>
              <a:t> you to build on your knowledge about Creative Commons by exploring in detail the principles of the licences, the conditions that underpin all the licence expressions, and the resulting licences and their characteristics. </a:t>
            </a:r>
            <a:endParaRPr lang="en-AU" sz="180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1</a:t>
            </a:fld>
            <a:endParaRPr lang="en-US"/>
          </a:p>
        </p:txBody>
      </p:sp>
    </p:spTree>
    <p:extLst>
      <p:ext uri="{BB962C8B-B14F-4D97-AF65-F5344CB8AC3E}">
        <p14:creationId xmlns:p14="http://schemas.microsoft.com/office/powerpoint/2010/main" val="237434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normAutofit fontScale="62500" lnSpcReduction="20000"/>
          </a:bodyPr>
          <a:lstStyle/>
          <a:p>
            <a:r>
              <a:rPr lang="en-US" sz="1800" baseline="0" dirty="0" smtClean="0"/>
              <a:t>The four conditions can be combined legally in six ways, resulting in six CC licenses. They are featured here on a spectrum of the most open license, which is CC Attribution, to the most restrictive license, which is CC Attribution-Noncommercial-</a:t>
            </a:r>
            <a:r>
              <a:rPr lang="en-US" sz="1800" baseline="0" dirty="0" err="1" smtClean="0"/>
              <a:t>NoDerivatives</a:t>
            </a:r>
            <a:r>
              <a:rPr lang="en-US" sz="1800" baseline="0" dirty="0" smtClean="0"/>
              <a:t>.</a:t>
            </a:r>
          </a:p>
          <a:p>
            <a:endParaRPr lang="en-US" sz="1800" baseline="0" dirty="0" smtClean="0"/>
          </a:p>
          <a:p>
            <a:r>
              <a:rPr lang="en-US" sz="1800" baseline="0" dirty="0" smtClean="0"/>
              <a:t>At the top is CC0, our public domain dedication tool, which is another legal tool we offer for those institutions wishing to waive their copyright in a work. In addition to our licenses, we offer two public domain tools which are used the most by cultural heritage institutions. CC0 will figure in the examples of museum uses of CC later.</a:t>
            </a:r>
          </a:p>
          <a:p>
            <a:endParaRPr lang="en-US" sz="1800" baseline="0" dirty="0" smtClean="0"/>
          </a:p>
          <a:p>
            <a:r>
              <a:rPr lang="en-US" sz="1800" dirty="0" smtClean="0"/>
              <a:t>The “free cultural Works seal” is applied to the Creative Commons licences that qualify as Free Culture Licenses according to the </a:t>
            </a:r>
            <a:r>
              <a:rPr lang="en-US" sz="1800" dirty="0" smtClean="0">
                <a:hlinkClick r:id="rId3"/>
              </a:rPr>
              <a:t>Definition of Free Cultural </a:t>
            </a:r>
            <a:r>
              <a:rPr lang="en-US" sz="1800" dirty="0" smtClean="0"/>
              <a:t> </a:t>
            </a:r>
            <a:r>
              <a:rPr lang="en-US" sz="1800" dirty="0" smtClean="0">
                <a:hlinkClick r:id="rId4"/>
              </a:rPr>
              <a:t>Public domain</a:t>
            </a:r>
            <a:r>
              <a:rPr lang="en-US" sz="1800" dirty="0" smtClean="0"/>
              <a:t> is not a license, but is also an acceptable copyright status for free cultural works according to the Definition. This seal and approval signals an important delineation between less and more restrictive licenses, one that creators and users of content should be aware of.</a:t>
            </a:r>
          </a:p>
          <a:p>
            <a:pPr marL="285750" indent="-285750">
              <a:buFont typeface="Arial" panose="020B0604020202020204" pitchFamily="34" charset="0"/>
              <a:buChar char="•"/>
            </a:pPr>
            <a:r>
              <a:rPr lang="en-US" sz="1800" dirty="0" smtClean="0"/>
              <a:t>some important projects accept only freely (as defined) licensed or public domain content, in particular Wikipedia and Wikimedia sites, which use the Definition of Free Cultural Works in their </a:t>
            </a:r>
            <a:r>
              <a:rPr lang="en-US" sz="1800" dirty="0" smtClean="0">
                <a:hlinkClick r:id="rId5"/>
              </a:rPr>
              <a:t>licensing guidelines</a:t>
            </a:r>
            <a:r>
              <a:rPr lang="en-US" sz="1800" dirty="0" smtClean="0"/>
              <a:t>.</a:t>
            </a:r>
          </a:p>
          <a:p>
            <a:pPr marL="285750" indent="-285750">
              <a:buFont typeface="Arial" panose="020B0604020202020204" pitchFamily="34" charset="0"/>
              <a:buChar char="•"/>
            </a:pPr>
            <a:endParaRPr lang="en-US" sz="1800" baseline="0" dirty="0" smtClean="0"/>
          </a:p>
          <a:p>
            <a:pPr marL="0" indent="0">
              <a:buFont typeface="Arial" panose="020B0604020202020204" pitchFamily="34" charset="0"/>
              <a:buNone/>
            </a:pPr>
            <a:r>
              <a:rPr lang="en-US" sz="1800" dirty="0" smtClean="0"/>
              <a:t>A free cultural work must not restrict any particular kind of use-</a:t>
            </a:r>
          </a:p>
          <a:p>
            <a:pPr marL="342900" indent="-342900">
              <a:buFont typeface="+mj-lt"/>
              <a:buAutoNum type="arabicPeriod"/>
            </a:pPr>
            <a:r>
              <a:rPr lang="en-US" sz="1800" u="sng" baseline="0" dirty="0" smtClean="0"/>
              <a:t>Freedom</a:t>
            </a:r>
            <a:r>
              <a:rPr lang="en-US" sz="1800" baseline="0" dirty="0" smtClean="0"/>
              <a:t> to use the work itself</a:t>
            </a:r>
          </a:p>
          <a:p>
            <a:pPr marL="342900" indent="-342900">
              <a:buFont typeface="+mj-lt"/>
              <a:buAutoNum type="arabicPeriod"/>
            </a:pPr>
            <a:r>
              <a:rPr lang="en-US" sz="1800" baseline="0" dirty="0" smtClean="0"/>
              <a:t>Freedom to use the information in the work for any purpose</a:t>
            </a:r>
          </a:p>
          <a:p>
            <a:pPr marL="342900" indent="-342900">
              <a:buFont typeface="+mj-lt"/>
              <a:buAutoNum type="arabicPeriod"/>
            </a:pPr>
            <a:r>
              <a:rPr lang="en-US" sz="1800" b="0" dirty="0" smtClean="0"/>
              <a:t>Freedom to share copies of the work for any purpose</a:t>
            </a:r>
          </a:p>
          <a:p>
            <a:pPr marL="342900" indent="-342900">
              <a:buFont typeface="+mj-lt"/>
              <a:buAutoNum type="arabicPeriod"/>
            </a:pPr>
            <a:r>
              <a:rPr lang="en-US" sz="1800" b="0" dirty="0" smtClean="0"/>
              <a:t>Freedom to make and share remixes and other derivatives for any purpose</a:t>
            </a:r>
          </a:p>
          <a:p>
            <a:pPr marL="285750" indent="-285750">
              <a:buFont typeface="Arial" panose="020B0604020202020204" pitchFamily="34" charset="0"/>
              <a:buChar char="•"/>
            </a:pPr>
            <a:endParaRPr lang="en-US" sz="1800" b="0" baseline="0" dirty="0" smtClean="0"/>
          </a:p>
          <a:p>
            <a:pPr marL="0" indent="0">
              <a:buFont typeface="Arial" panose="020B0604020202020204" pitchFamily="34" charset="0"/>
              <a:buNone/>
            </a:pPr>
            <a:r>
              <a:rPr lang="en-US" sz="1800" dirty="0" smtClean="0"/>
              <a:t>“Cultural works” is simply the term chosen by Freedom Defined to distinguish non-software works that should be under a free content license rather than a free software license. </a:t>
            </a:r>
          </a:p>
          <a:p>
            <a:pPr marL="0" indent="0">
              <a:buFont typeface="Arial" panose="020B0604020202020204" pitchFamily="34" charset="0"/>
              <a:buNone/>
            </a:pPr>
            <a:endParaRPr lang="en-US" sz="1800" baseline="0" dirty="0" smtClean="0"/>
          </a:p>
          <a:p>
            <a:pPr marL="0" indent="0">
              <a:buFont typeface="Arial" panose="020B0604020202020204" pitchFamily="34" charset="0"/>
              <a:buNone/>
            </a:pPr>
            <a:endParaRPr lang="en-US" sz="1800" b="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10</a:t>
            </a:fld>
            <a:endParaRPr lang="en-US"/>
          </a:p>
        </p:txBody>
      </p:sp>
    </p:spTree>
    <p:extLst>
      <p:ext uri="{BB962C8B-B14F-4D97-AF65-F5344CB8AC3E}">
        <p14:creationId xmlns:p14="http://schemas.microsoft.com/office/powerpoint/2010/main" val="805442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AU" dirty="0" smtClean="0"/>
          </a:p>
          <a:p>
            <a:r>
              <a:rPr lang="en-AU" dirty="0" smtClean="0">
                <a:effectLst/>
              </a:rPr>
              <a:t>This license lets others distribute, remix, tweak, and build upon your work, even commercially, as long as they credit you for the original creation. This is the most accommodating of licenses offered. Recommended for maximum dissemination and use of licensed materials. It receives the free cultural seal as it allows</a:t>
            </a:r>
            <a:r>
              <a:rPr lang="en-AU" baseline="0" dirty="0" smtClean="0">
                <a:effectLst/>
              </a:rPr>
              <a:t> unrestricted re-use with attribution.</a:t>
            </a:r>
            <a:endParaRPr lang="en-AU" dirty="0" smtClean="0">
              <a:effectLst/>
            </a:endParaRPr>
          </a:p>
          <a:p>
            <a:endParaRPr lang="en-AU" dirty="0" smtClean="0">
              <a:effectLst/>
            </a:endParaRPr>
          </a:p>
          <a:p>
            <a:r>
              <a:rPr lang="en-AU" dirty="0"/>
              <a:t>The required mode of attribution differs slightly among the versions, and is progressively more flexible with each version. </a:t>
            </a:r>
          </a:p>
          <a:p>
            <a:endParaRPr lang="en-AU" dirty="0"/>
          </a:p>
          <a:p>
            <a:r>
              <a:rPr lang="en-AU" dirty="0"/>
              <a:t>It is also possible under all license versions for a licensor to release works anonymously, and to waive the requirement by not providing authorship information. Where an element of attribution information is not provided by the licensor, the licensee is not required to provide it.</a:t>
            </a: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Examples of Creative Commons License Use</a:t>
            </a:r>
          </a:p>
          <a:p>
            <a:pPr marL="171450" indent="-171450">
              <a:buFont typeface="Arial" panose="020B0604020202020204" pitchFamily="34" charset="0"/>
              <a:buChar char="•"/>
            </a:pPr>
            <a:r>
              <a:rPr lang="en-AU" dirty="0" smtClean="0"/>
              <a:t>PLOS- </a:t>
            </a:r>
            <a:r>
              <a:rPr lang="en-US" dirty="0" smtClean="0"/>
              <a:t>In 2003, the Public Library of Science (PLOS) launched a nonprofit scientific and medical publishing venture that provides scientists and physicians with high-quality, high-profile journals in which to publish their most important work. Under the Open Access model, PLOS journals are immediately available online, with no charges for access and no restrictions on subsequent redistribution or use, as long as the author(s) and source are cited, as specified by the Creative Commons Attribution License. PLOS publishes approximately 50,000 CC BY articles every year. </a:t>
            </a:r>
            <a:r>
              <a:rPr lang="en-US" dirty="0" smtClean="0">
                <a:hlinkClick r:id="rId3"/>
              </a:rPr>
              <a:t>Says former PLOS CEO Peter </a:t>
            </a:r>
            <a:r>
              <a:rPr lang="en-US" dirty="0" err="1" smtClean="0">
                <a:hlinkClick r:id="rId3"/>
              </a:rPr>
              <a:t>Jerram</a:t>
            </a:r>
            <a:r>
              <a:rPr lang="en-US" dirty="0" smtClean="0"/>
              <a:t>, “The work of Creative Commons ensures that [other projects] can use the papers we publish without requiring the additional time and cost that asking special permissions would require.”</a:t>
            </a:r>
            <a:endParaRPr lang="en-AU" dirty="0" smtClean="0"/>
          </a:p>
          <a:p>
            <a:pPr marL="171450" indent="-171450">
              <a:buFont typeface="Arial" panose="020B0604020202020204" pitchFamily="34" charset="0"/>
              <a:buChar char="•"/>
            </a:pPr>
            <a:endParaRPr lang="en-AU" dirty="0" smtClean="0"/>
          </a:p>
        </p:txBody>
      </p:sp>
      <p:sp>
        <p:nvSpPr>
          <p:cNvPr id="4" name="Slide Number Placeholder 3"/>
          <p:cNvSpPr>
            <a:spLocks noGrp="1"/>
          </p:cNvSpPr>
          <p:nvPr>
            <p:ph type="sldNum" sz="quarter" idx="10"/>
          </p:nvPr>
        </p:nvSpPr>
        <p:spPr/>
        <p:txBody>
          <a:bodyPr/>
          <a:lstStyle/>
          <a:p>
            <a:fld id="{019D1AF1-5616-4073-85FE-5B13330E2DF0}" type="slidenum">
              <a:rPr lang="en-US" smtClean="0"/>
              <a:pPr/>
              <a:t>11</a:t>
            </a:fld>
            <a:endParaRPr lang="en-US"/>
          </a:p>
        </p:txBody>
      </p:sp>
    </p:spTree>
    <p:extLst>
      <p:ext uri="{BB962C8B-B14F-4D97-AF65-F5344CB8AC3E}">
        <p14:creationId xmlns:p14="http://schemas.microsoft.com/office/powerpoint/2010/main" val="95536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lvl="0" indent="-57150">
              <a:buNone/>
            </a:pPr>
            <a:r>
              <a:rPr lang="en-AU" dirty="0" smtClean="0"/>
              <a:t>This license lets others remix, tweak, and build upon your work even for commercial purposes, as long as they credit you and license their new creations under the identical terms. </a:t>
            </a:r>
            <a:r>
              <a:rPr lang="en-AU" dirty="0" smtClean="0">
                <a:effectLst/>
              </a:rPr>
              <a:t>This licence also gets the “free cultural works” seal. This is the license used by Wikipedia, and is recommended for materials that would benefit from incorporating content from Wikipedia and similarly licensed projects.</a:t>
            </a:r>
            <a:endParaRPr lang="en-AU" dirty="0" smtClean="0"/>
          </a:p>
          <a:p>
            <a:endParaRPr lang="en-AU" dirty="0" smtClean="0"/>
          </a:p>
          <a:p>
            <a:r>
              <a:rPr lang="en-AU" dirty="0"/>
              <a:t>The </a:t>
            </a:r>
            <a:r>
              <a:rPr lang="en-AU" dirty="0" err="1"/>
              <a:t>ShareAlike</a:t>
            </a:r>
            <a:r>
              <a:rPr lang="en-AU" dirty="0"/>
              <a:t> licenses require that licensees make their contributions to adapted material available under the same </a:t>
            </a:r>
            <a:r>
              <a:rPr lang="en-AU" dirty="0" smtClean="0"/>
              <a:t>conditions. </a:t>
            </a:r>
          </a:p>
          <a:p>
            <a:endParaRPr lang="en-AU" dirty="0" smtClean="0"/>
          </a:p>
          <a:p>
            <a:r>
              <a:rPr lang="en-AU" dirty="0" smtClean="0"/>
              <a:t>When you adapt a Share alike licensed material you must apply a SA license that is compatible with the version of the adapted material. There is a list http://creativecommons.org/compatiblelicenses</a:t>
            </a:r>
          </a:p>
          <a:p>
            <a:endParaRPr lang="en-AU" dirty="0"/>
          </a:p>
          <a:p>
            <a:r>
              <a:rPr lang="en-AU" dirty="0" smtClean="0"/>
              <a:t>Compatible version licences-</a:t>
            </a:r>
          </a:p>
          <a:p>
            <a:r>
              <a:rPr lang="en-AU" dirty="0" smtClean="0">
                <a:hlinkClick r:id="rId3"/>
              </a:rPr>
              <a:t>http://creativecommons.org/compatiblelicenses</a:t>
            </a:r>
            <a:endParaRPr lang="en-AU" dirty="0" smtClean="0"/>
          </a:p>
          <a:p>
            <a:endParaRPr lang="en-AU" dirty="0" smtClean="0"/>
          </a:p>
          <a:p>
            <a:r>
              <a:rPr lang="en-AU" dirty="0" smtClean="0"/>
              <a:t>Use examples-</a:t>
            </a:r>
          </a:p>
          <a:p>
            <a:endParaRPr lang="en-AU" dirty="0" smtClean="0"/>
          </a:p>
          <a:p>
            <a:r>
              <a:rPr lang="en-US" b="1" dirty="0" smtClean="0">
                <a:hlinkClick r:id="rId4"/>
              </a:rPr>
              <a:t>Wikipedia and Wikimedia Commons</a:t>
            </a:r>
            <a:r>
              <a:rPr lang="en-US" b="1" baseline="0" dirty="0" smtClean="0"/>
              <a:t> </a:t>
            </a:r>
            <a:r>
              <a:rPr lang="en-US" dirty="0" smtClean="0"/>
              <a:t>Says Wikipedia founder Jimmy Wales, “Creative Commons is about building infrastructure for a new kind of culture — one that is both a folk culture, and wildly more sophisticated than anything before it.” Much of the media that accompanies Wikipedia articles, such as photos and illustrations, are also licensed under CC BY-SA or a more liberal license</a:t>
            </a:r>
          </a:p>
          <a:p>
            <a:r>
              <a:rPr lang="en-US" b="1" dirty="0" smtClean="0">
                <a:hlinkClick r:id="rId5"/>
              </a:rPr>
              <a:t>P2PU</a:t>
            </a:r>
            <a:r>
              <a:rPr lang="en-US" b="1" baseline="0" dirty="0" smtClean="0"/>
              <a:t> </a:t>
            </a:r>
            <a:r>
              <a:rPr lang="en-US" dirty="0" smtClean="0"/>
              <a:t>The Peer 2 Peer University (P2PU) is a grassroots open education project that organizes learning outside of institutional walls and gives learners recognition for their achievements. The P2PU community chose CC BY-SA as the default license for its platform in order to enable maximum reusability and simultaneously encourage participation and contributions back to the community. </a:t>
            </a:r>
            <a:r>
              <a:rPr lang="en-US" dirty="0" smtClean="0">
                <a:hlinkClick r:id="rId6"/>
              </a:rPr>
              <a:t>P2PU produced a report</a:t>
            </a:r>
            <a:r>
              <a:rPr lang="en-US" dirty="0" smtClean="0"/>
              <a:t> on its </a:t>
            </a:r>
            <a:r>
              <a:rPr lang="en-US" dirty="0" err="1" smtClean="0"/>
              <a:t>commmunity</a:t>
            </a:r>
            <a:r>
              <a:rPr lang="en-US" dirty="0" smtClean="0"/>
              <a:t> process and reasoning for choosing the CC BY-SA license. </a:t>
            </a:r>
          </a:p>
          <a:p>
            <a:endParaRPr lang="en-US" dirty="0" smtClean="0"/>
          </a:p>
          <a:p>
            <a:endParaRPr lang="en-AU" dirty="0" smtClean="0"/>
          </a:p>
          <a:p>
            <a:endParaRPr lang="en-AU" dirty="0" smtClean="0"/>
          </a:p>
        </p:txBody>
      </p:sp>
      <p:sp>
        <p:nvSpPr>
          <p:cNvPr id="4" name="Slide Number Placeholder 3"/>
          <p:cNvSpPr>
            <a:spLocks noGrp="1"/>
          </p:cNvSpPr>
          <p:nvPr>
            <p:ph type="sldNum" sz="quarter" idx="10"/>
          </p:nvPr>
        </p:nvSpPr>
        <p:spPr/>
        <p:txBody>
          <a:bodyPr/>
          <a:lstStyle/>
          <a:p>
            <a:fld id="{019D1AF1-5616-4073-85FE-5B13330E2DF0}" type="slidenum">
              <a:rPr lang="en-US" smtClean="0"/>
              <a:pPr/>
              <a:t>12</a:t>
            </a:fld>
            <a:endParaRPr lang="en-US"/>
          </a:p>
        </p:txBody>
      </p:sp>
    </p:spTree>
    <p:extLst>
      <p:ext uri="{BB962C8B-B14F-4D97-AF65-F5344CB8AC3E}">
        <p14:creationId xmlns:p14="http://schemas.microsoft.com/office/powerpoint/2010/main" val="346049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AU" dirty="0" smtClean="0">
                <a:effectLst/>
              </a:rPr>
              <a:t>This license lets others remix, tweak, and build upon your work non-commercially, and although their new works must also acknowledge you and be non-commercial, they don’t have to license their derivative works on the same terms. </a:t>
            </a:r>
          </a:p>
          <a:p>
            <a:endParaRPr lang="en-AU" dirty="0" smtClean="0">
              <a:effectLst/>
            </a:endParaRPr>
          </a:p>
          <a:p>
            <a:pPr rtl="0"/>
            <a:r>
              <a:rPr lang="en-AU" dirty="0"/>
              <a:t>Creative Commons NC licenses expressly define </a:t>
            </a:r>
            <a:r>
              <a:rPr lang="en-AU" dirty="0" err="1"/>
              <a:t>NonCommercial</a:t>
            </a:r>
            <a:r>
              <a:rPr lang="en-AU" dirty="0"/>
              <a:t> as “not primarily intended for or directed towards commercial advantage or monetary compensation.” </a:t>
            </a:r>
            <a:r>
              <a:rPr lang="en-AU" baseline="30000" dirty="0">
                <a:hlinkClick r:id="rId3"/>
              </a:rPr>
              <a:t>[2]</a:t>
            </a:r>
            <a:r>
              <a:rPr lang="en-AU" dirty="0"/>
              <a:t> The inclusion of “primarily” in the definition recognizes that no activity is completely disconnected from commercial activity; it is only the primary purpose of the reuse that needs to be considered. </a:t>
            </a:r>
            <a:endParaRPr lang="en-AU" dirty="0" smtClean="0"/>
          </a:p>
          <a:p>
            <a:pPr rtl="0"/>
            <a:endParaRPr lang="en-AU" dirty="0"/>
          </a:p>
          <a:p>
            <a:pPr rtl="0"/>
            <a:r>
              <a:rPr lang="en-AU" dirty="0"/>
              <a:t>The definition of </a:t>
            </a:r>
            <a:r>
              <a:rPr lang="en-AU" dirty="0" err="1"/>
              <a:t>NonCommercial</a:t>
            </a:r>
            <a:r>
              <a:rPr lang="en-AU" dirty="0"/>
              <a:t> is intentionally flexible; the definition is specific enough to make its intended operation and reach clear, but versatile enough to cover a wide variety of use cases. </a:t>
            </a:r>
            <a:r>
              <a:rPr lang="en-AU" dirty="0" smtClean="0"/>
              <a:t>The </a:t>
            </a:r>
            <a:r>
              <a:rPr lang="en-AU" dirty="0"/>
              <a:t>definition sets out a principle for determining what uses do and do not qualify, but </a:t>
            </a:r>
            <a:r>
              <a:rPr lang="en-AU" dirty="0" smtClean="0"/>
              <a:t>generally does </a:t>
            </a:r>
            <a:r>
              <a:rPr lang="en-AU" dirty="0"/>
              <a:t>not list specific use </a:t>
            </a:r>
            <a:r>
              <a:rPr lang="en-AU" dirty="0" smtClean="0"/>
              <a:t>cases. *</a:t>
            </a:r>
          </a:p>
          <a:p>
            <a:pPr rtl="0"/>
            <a:endParaRPr lang="en-AU" dirty="0"/>
          </a:p>
          <a:p>
            <a:r>
              <a:rPr lang="en-US" dirty="0" smtClean="0"/>
              <a:t>CC cannot advise you on what is and is not commercial use. If you are unsure, you should either contact the rights holder for clarification, or search for works that permit commercial uses. </a:t>
            </a:r>
          </a:p>
          <a:p>
            <a:endParaRPr lang="en-US" dirty="0" smtClean="0"/>
          </a:p>
          <a:p>
            <a:r>
              <a:rPr lang="en-US" dirty="0" smtClean="0"/>
              <a:t>Use examples- </a:t>
            </a:r>
          </a:p>
          <a:p>
            <a:r>
              <a:rPr lang="en-US" b="1" dirty="0" smtClean="0">
                <a:hlinkClick r:id="rId4"/>
              </a:rPr>
              <a:t>Brooklyn Museum</a:t>
            </a:r>
            <a:r>
              <a:rPr lang="en-US" b="1" dirty="0" smtClean="0"/>
              <a:t>-</a:t>
            </a:r>
            <a:r>
              <a:rPr lang="en-US" b="1" baseline="0" dirty="0" smtClean="0"/>
              <a:t> </a:t>
            </a:r>
            <a:r>
              <a:rPr lang="en-US" dirty="0" smtClean="0"/>
              <a:t>The Brooklyn Museum is a major contributor to the commons on Flickr and licenses its online image collection under a CC Attribution-</a:t>
            </a:r>
            <a:r>
              <a:rPr lang="en-US" dirty="0" err="1" smtClean="0"/>
              <a:t>NonCommerical</a:t>
            </a:r>
            <a:r>
              <a:rPr lang="en-US" dirty="0" smtClean="0"/>
              <a:t> license </a:t>
            </a:r>
            <a:r>
              <a:rPr lang="en-US" dirty="0" err="1" smtClean="0"/>
              <a:t>license</a:t>
            </a:r>
            <a:r>
              <a:rPr lang="en-US" dirty="0" smtClean="0"/>
              <a:t>. </a:t>
            </a:r>
            <a:r>
              <a:rPr lang="en-US" dirty="0" smtClean="0">
                <a:hlinkClick r:id="rId5"/>
              </a:rPr>
              <a:t>According to chief of technology Shelley Bernstein</a:t>
            </a:r>
            <a:r>
              <a:rPr lang="en-US" dirty="0" smtClean="0"/>
              <a:t>, “We had started with [the] CC-BY-NC-ND [license] back in 2004 and having had a good experience, wanted to open it up a bit more. CC allows us to change as we grow and that’s very valuable — it means we can take small steps toward larger goals and do so as the institution feels comfortable.”</a:t>
            </a:r>
          </a:p>
          <a:p>
            <a:r>
              <a:rPr lang="en-AU" b="1" dirty="0" smtClean="0">
                <a:hlinkClick r:id="rId6"/>
              </a:rPr>
              <a:t>Wired.com photography</a:t>
            </a:r>
            <a:r>
              <a:rPr lang="en-AU" b="1" dirty="0" smtClean="0"/>
              <a:t>-</a:t>
            </a:r>
            <a:r>
              <a:rPr lang="en-AU" b="1" baseline="0" dirty="0" smtClean="0"/>
              <a:t> </a:t>
            </a:r>
            <a:r>
              <a:rPr lang="en-AU" dirty="0" smtClean="0"/>
              <a:t>Wired.com staff-produced photos are released under a CC BY-NC license. </a:t>
            </a:r>
            <a:r>
              <a:rPr lang="en-AU" dirty="0" smtClean="0">
                <a:hlinkClick r:id="rId7"/>
              </a:rPr>
              <a:t>Says </a:t>
            </a:r>
            <a:r>
              <a:rPr lang="en-AU" dirty="0" err="1" smtClean="0">
                <a:hlinkClick r:id="rId7"/>
              </a:rPr>
              <a:t>Wired.com’s</a:t>
            </a:r>
            <a:r>
              <a:rPr lang="en-AU" dirty="0" smtClean="0">
                <a:hlinkClick r:id="rId7"/>
              </a:rPr>
              <a:t> former Editor in Chief Evan Hansen</a:t>
            </a:r>
            <a:r>
              <a:rPr lang="en-AU" dirty="0" smtClean="0"/>
              <a:t>, “At Wired.com, we’ve benefited from CC-licensed photos for years — thank you sharers! Now we’re going to start sharing ourselves.”</a:t>
            </a:r>
          </a:p>
          <a:p>
            <a:endParaRPr lang="en-AU" dirty="0" smtClean="0"/>
          </a:p>
          <a:p>
            <a:r>
              <a:rPr lang="en-AU" dirty="0" smtClean="0"/>
              <a:t>………………………………………………………………………………………………………………………………….</a:t>
            </a:r>
          </a:p>
          <a:p>
            <a:r>
              <a:rPr lang="en-AU" dirty="0" smtClean="0"/>
              <a:t> (aside from peer-to-peer file sharing)-</a:t>
            </a:r>
            <a:r>
              <a:rPr lang="en-AU" baseline="0" dirty="0" smtClean="0"/>
              <a:t> </a:t>
            </a:r>
            <a:r>
              <a:rPr lang="en-US" dirty="0" smtClean="0"/>
              <a:t>the exchange of an NC-licensed work for another copyrighted work via peer-to-peer file sharing networks or otherwise is not a violation of the NC term provided no compensation changes hands</a:t>
            </a:r>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13</a:t>
            </a:fld>
            <a:endParaRPr lang="en-US"/>
          </a:p>
        </p:txBody>
      </p:sp>
    </p:spTree>
    <p:extLst>
      <p:ext uri="{BB962C8B-B14F-4D97-AF65-F5344CB8AC3E}">
        <p14:creationId xmlns:p14="http://schemas.microsoft.com/office/powerpoint/2010/main" val="3196339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effectLst/>
              </a:rPr>
              <a:t>This license lets others remix, tweak, and build upon your work non-commercially, as long as they credit you and license their new creations under the identical terms. </a:t>
            </a:r>
          </a:p>
          <a:p>
            <a:endParaRPr lang="en-AU" dirty="0" smtClean="0">
              <a:effectLst/>
            </a:endParaRPr>
          </a:p>
          <a:p>
            <a:r>
              <a:rPr lang="en-AU" dirty="0" smtClean="0">
                <a:effectLst/>
              </a:rPr>
              <a:t>Use examples- </a:t>
            </a:r>
          </a:p>
          <a:p>
            <a:r>
              <a:rPr lang="en-US" b="1" dirty="0" smtClean="0">
                <a:hlinkClick r:id="rId3"/>
              </a:rPr>
              <a:t>MIT Open </a:t>
            </a:r>
            <a:r>
              <a:rPr lang="en-US" b="1" dirty="0" err="1" smtClean="0">
                <a:hlinkClick r:id="rId3"/>
              </a:rPr>
              <a:t>CourseWare</a:t>
            </a:r>
            <a:endParaRPr lang="en-US" b="1" dirty="0" smtClean="0"/>
          </a:p>
          <a:p>
            <a:r>
              <a:rPr lang="en-US" dirty="0" smtClean="0"/>
              <a:t>MIT </a:t>
            </a:r>
            <a:r>
              <a:rPr lang="en-US" dirty="0" err="1" smtClean="0"/>
              <a:t>OpenCourseWare</a:t>
            </a:r>
            <a:r>
              <a:rPr lang="en-US" dirty="0" smtClean="0"/>
              <a:t> has been releasing its materials — web versions of virtually all MIT course content — under a CC BY-NC-SA license since 2004. Today, MIT OCW has over 2000 courses available freely and openly online for anyone, anywhere to adapt, translate, and redistribute. MIT OCW have been translated into at least 10 languages, including Spanish, Portuguese, Chinese, French, German, Vietnamese, and Ukrainian. In 2011, MIT OCW celebrated its 10th anniversary, having reached 100 million individuals, and announced </a:t>
            </a:r>
            <a:r>
              <a:rPr lang="en-US" dirty="0" err="1" smtClean="0"/>
              <a:t>MITx</a:t>
            </a:r>
            <a:r>
              <a:rPr lang="en-US" dirty="0" smtClean="0"/>
              <a:t>, an initiative to provide certification for completion of its courses. The </a:t>
            </a:r>
            <a:r>
              <a:rPr lang="en-US" dirty="0" err="1" smtClean="0"/>
              <a:t>OpenCourseWare</a:t>
            </a:r>
            <a:r>
              <a:rPr lang="en-US" dirty="0" smtClean="0"/>
              <a:t> concept has now spread to hundreds of universities worldwide.</a:t>
            </a:r>
          </a:p>
          <a:p>
            <a:r>
              <a:rPr lang="en-US" b="1" dirty="0" smtClean="0">
                <a:hlinkClick r:id="rId4"/>
              </a:rPr>
              <a:t>Cory Doctorow</a:t>
            </a:r>
            <a:r>
              <a:rPr lang="en-US" b="1" dirty="0" smtClean="0"/>
              <a:t>-</a:t>
            </a:r>
            <a:r>
              <a:rPr lang="en-US" b="1" baseline="0" dirty="0" smtClean="0"/>
              <a:t> </a:t>
            </a:r>
            <a:r>
              <a:rPr lang="en-US" dirty="0" smtClean="0"/>
              <a:t>Boing Boing editor Cory Doctorow is a writer, blogger, and science fiction author with a vast amount of work under his name. As an early adopter of Creative Commons, Cory has produced many publications under CC licenses since 2003, including </a:t>
            </a:r>
            <a:r>
              <a:rPr lang="en-US" i="1" dirty="0" smtClean="0">
                <a:hlinkClick r:id="rId5"/>
              </a:rPr>
              <a:t>Little Brother</a:t>
            </a:r>
            <a:r>
              <a:rPr lang="en-US" dirty="0" smtClean="0"/>
              <a:t> under CC BY-NC-SA which spent 4 weeks on the </a:t>
            </a:r>
            <a:r>
              <a:rPr lang="en-US" dirty="0" err="1" smtClean="0"/>
              <a:t>NYTimes</a:t>
            </a:r>
            <a:r>
              <a:rPr lang="en-US" dirty="0" smtClean="0"/>
              <a:t> bestseller list. “I use CC for my speeches, for my articles and op-eds, and for articles and stories that I write for ‘straight’ magazines from Forbes to Radar. My co-editors and I use CC licenses for our popular blog, </a:t>
            </a:r>
            <a:r>
              <a:rPr lang="en-US" dirty="0" smtClean="0">
                <a:hlinkClick r:id="rId6"/>
              </a:rPr>
              <a:t>Boing </a:t>
            </a:r>
            <a:r>
              <a:rPr lang="en-US" dirty="0" err="1" smtClean="0">
                <a:hlinkClick r:id="rId6"/>
              </a:rPr>
              <a:t>Boing</a:t>
            </a:r>
            <a:r>
              <a:rPr lang="en-US" dirty="0" smtClean="0"/>
              <a:t>, one of the most widely read blogs in the world. These licenses have allowed my work to spread far and wide, into corners of the world I never could have reached.”</a:t>
            </a:r>
          </a:p>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14</a:t>
            </a:fld>
            <a:endParaRPr lang="en-US"/>
          </a:p>
        </p:txBody>
      </p:sp>
    </p:spTree>
    <p:extLst>
      <p:ext uri="{BB962C8B-B14F-4D97-AF65-F5344CB8AC3E}">
        <p14:creationId xmlns:p14="http://schemas.microsoft.com/office/powerpoint/2010/main" val="208306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effectLst/>
              </a:rPr>
              <a:t>This license allows for redistribution, commercial and non-commercial, as long as it is passed along unchanged and in whole, with credit to you. </a:t>
            </a:r>
          </a:p>
          <a:p>
            <a:endParaRPr lang="en-AU" dirty="0" smtClean="0">
              <a:effectLst/>
            </a:endParaRPr>
          </a:p>
          <a:p>
            <a:pPr rtl="0"/>
            <a:r>
              <a:rPr lang="en-AU" b="1" dirty="0"/>
              <a:t>Adaptations of </a:t>
            </a:r>
            <a:r>
              <a:rPr lang="en-AU" b="1" dirty="0" err="1"/>
              <a:t>NoDerivatives</a:t>
            </a:r>
            <a:r>
              <a:rPr lang="en-AU" b="1" dirty="0"/>
              <a:t> material permitted when not shared</a:t>
            </a:r>
          </a:p>
          <a:p>
            <a:pPr rtl="0"/>
            <a:r>
              <a:rPr lang="en-AU" dirty="0"/>
              <a:t>In Version 4.0, licensees are </a:t>
            </a:r>
            <a:r>
              <a:rPr lang="en-AU" dirty="0">
                <a:hlinkClick r:id="rId3" tooltip="4.0/Treatment of adaptations"/>
              </a:rPr>
              <a:t>granted permission to create adaptations</a:t>
            </a:r>
            <a:r>
              <a:rPr lang="en-AU" dirty="0"/>
              <a:t> of material licensed under one of the </a:t>
            </a:r>
            <a:r>
              <a:rPr lang="en-AU" dirty="0" err="1"/>
              <a:t>NoDerivatives</a:t>
            </a:r>
            <a:r>
              <a:rPr lang="en-AU" dirty="0"/>
              <a:t> licenses, but not permission to share the adaptations publicly. </a:t>
            </a:r>
            <a:r>
              <a:rPr lang="en-AU" baseline="0" dirty="0" smtClean="0"/>
              <a:t> </a:t>
            </a:r>
            <a:r>
              <a:rPr lang="en-AU" dirty="0" smtClean="0"/>
              <a:t>In </a:t>
            </a:r>
            <a:r>
              <a:rPr lang="en-AU" dirty="0"/>
              <a:t>general, private personal use does not require the permission of the licensor and, therefore, does not require that the conditions of the CC license be followed</a:t>
            </a:r>
            <a:r>
              <a:rPr lang="en-AU" dirty="0" smtClean="0"/>
              <a:t>.</a:t>
            </a:r>
          </a:p>
          <a:p>
            <a:pPr rtl="0"/>
            <a:endParaRPr lang="en-AU" dirty="0" smtClean="0"/>
          </a:p>
          <a:p>
            <a:r>
              <a:rPr lang="en-US" dirty="0" smtClean="0"/>
              <a:t>No Derivatives licenses do not prevent people from making fair uses of the work, which may include copying excerpts, creating parodies, and other activities that involve using the work without making an exact reproduction.</a:t>
            </a:r>
          </a:p>
          <a:p>
            <a:endParaRPr lang="en-US" dirty="0" smtClean="0"/>
          </a:p>
          <a:p>
            <a:r>
              <a:rPr lang="en-US" dirty="0" smtClean="0"/>
              <a:t>Use example- </a:t>
            </a:r>
            <a:r>
              <a:rPr lang="en-US" b="1" dirty="0" smtClean="0">
                <a:hlinkClick r:id="rId4"/>
              </a:rPr>
              <a:t>GNU and FSF</a:t>
            </a:r>
            <a:endParaRPr lang="en-US" b="1" dirty="0" smtClean="0"/>
          </a:p>
          <a:p>
            <a:r>
              <a:rPr lang="en-US" dirty="0" smtClean="0"/>
              <a:t>The Free Software Foundation (FSF) is dedicated to promoting computer users’ right to use, study, copy, modify, and redistribute computer programs. The FSF promotes the development and use of free software, in particular the GNU operating system and its GNU/Linux variants, and free documentation for free software. The FSF also helps to spread awareness of the ethical and political issues of freedom in the use of software, and its websites (</a:t>
            </a:r>
            <a:r>
              <a:rPr lang="en-US" dirty="0" smtClean="0">
                <a:hlinkClick r:id="rId4"/>
              </a:rPr>
              <a:t>fsf.org</a:t>
            </a:r>
            <a:r>
              <a:rPr lang="en-US" dirty="0" smtClean="0"/>
              <a:t> and </a:t>
            </a:r>
            <a:r>
              <a:rPr lang="en-US" dirty="0" smtClean="0">
                <a:hlinkClick r:id="rId5"/>
              </a:rPr>
              <a:t>gnu.org</a:t>
            </a:r>
            <a:r>
              <a:rPr lang="en-US" dirty="0" smtClean="0"/>
              <a:t>) are an important source of information about GNU/Linux. The FSF licenses both websites under the CC BY-ND license, </a:t>
            </a:r>
            <a:r>
              <a:rPr lang="en-US" dirty="0" smtClean="0">
                <a:hlinkClick r:id="rId6"/>
              </a:rPr>
              <a:t>particularly recommending this license for its works of opinion</a:t>
            </a:r>
            <a:r>
              <a:rPr lang="en-US" dirty="0" smtClean="0"/>
              <a:t>.</a:t>
            </a:r>
          </a:p>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15</a:t>
            </a:fld>
            <a:endParaRPr lang="en-US"/>
          </a:p>
        </p:txBody>
      </p:sp>
    </p:spTree>
    <p:extLst>
      <p:ext uri="{BB962C8B-B14F-4D97-AF65-F5344CB8AC3E}">
        <p14:creationId xmlns:p14="http://schemas.microsoft.com/office/powerpoint/2010/main" val="2749192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5497">
              <a:defRPr/>
            </a:pPr>
            <a:r>
              <a:rPr lang="en-AU" dirty="0"/>
              <a:t>CC BY NC ND This license is the most restrictive of our six main licenses, only allowing others to download your works and share them with others as long as they credit you, but they can’t change them in any way or use them commercially</a:t>
            </a:r>
            <a:r>
              <a:rPr lang="en-AU" dirty="0" smtClean="0"/>
              <a:t>.</a:t>
            </a:r>
          </a:p>
          <a:p>
            <a:pPr defTabSz="915497">
              <a:defRPr/>
            </a:pPr>
            <a:endParaRPr lang="en-AU" dirty="0" smtClean="0"/>
          </a:p>
          <a:p>
            <a:pPr defTabSz="915497">
              <a:defRPr/>
            </a:pPr>
            <a:r>
              <a:rPr lang="en-AU" dirty="0" smtClean="0"/>
              <a:t>Use examples-</a:t>
            </a:r>
          </a:p>
          <a:p>
            <a:r>
              <a:rPr lang="en-US" b="1" dirty="0" smtClean="0">
                <a:hlinkClick r:id="rId3"/>
              </a:rPr>
              <a:t>TED Talks videos</a:t>
            </a:r>
            <a:r>
              <a:rPr lang="en-US" b="1" dirty="0" smtClean="0"/>
              <a:t>-</a:t>
            </a:r>
            <a:r>
              <a:rPr lang="en-US" b="1" baseline="0" dirty="0" smtClean="0"/>
              <a:t> </a:t>
            </a:r>
            <a:r>
              <a:rPr lang="en-US" dirty="0" smtClean="0"/>
              <a:t>The popular TED Talks are licensed under the CC BY-NC-ND license, which allows them to be redistributed unmodified for noncommercial purposes. </a:t>
            </a:r>
            <a:r>
              <a:rPr lang="en-US" dirty="0" smtClean="0">
                <a:hlinkClick r:id="rId4"/>
              </a:rPr>
              <a:t>Says TED Media’s Executive Producer June Cohen</a:t>
            </a:r>
            <a:r>
              <a:rPr lang="en-US" dirty="0" smtClean="0"/>
              <a:t>, “Creative Commons was the most efficient way to empower the growth of our product and free us from conversations about what could or couldn’t be done with our videos.” Though TED doesn’t allow remixes of its videos without its consent and the consent of the speaker, TED does encourage translations through its Open Translation Project. Since releasing videos under CC, TED Talks have been viewed over 200 million times.</a:t>
            </a:r>
          </a:p>
          <a:p>
            <a:pPr defTabSz="915497">
              <a:defRPr/>
            </a:pPr>
            <a:endParaRPr lang="en-US" dirty="0" smtClean="0"/>
          </a:p>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16</a:t>
            </a:fld>
            <a:endParaRPr lang="en-US"/>
          </a:p>
        </p:txBody>
      </p:sp>
    </p:spTree>
    <p:extLst>
      <p:ext uri="{BB962C8B-B14F-4D97-AF65-F5344CB8AC3E}">
        <p14:creationId xmlns:p14="http://schemas.microsoft.com/office/powerpoint/2010/main" val="2131077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CC zero </a:t>
            </a:r>
            <a:r>
              <a:rPr lang="en-US" baseline="0" dirty="0" smtClean="0"/>
              <a:t>is a tool for your to waive all of your copyrights in a work, effectively dedicating it to the public domain. In this sense, CC0 is often called the public domain dedication tool. CC ZERO = you waiving all of YOUR rights so that you have zero rights left in a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Examples of Creative Commons License Use</a:t>
            </a:r>
          </a:p>
          <a:p>
            <a:pPr marL="171450" indent="-171450">
              <a:buFont typeface="Arial" panose="020B0604020202020204" pitchFamily="34" charset="0"/>
              <a:buChar char="•"/>
            </a:pPr>
            <a:r>
              <a:rPr lang="en-US" dirty="0" err="1" smtClean="0"/>
              <a:t>Europeana</a:t>
            </a:r>
            <a:r>
              <a:rPr lang="en-US" dirty="0" smtClean="0"/>
              <a:t> — Europe’s digital library — </a:t>
            </a:r>
            <a:r>
              <a:rPr lang="en-US" dirty="0" smtClean="0">
                <a:hlinkClick r:id="rId3"/>
              </a:rPr>
              <a:t>releases its metadata into the public domain using CC0</a:t>
            </a:r>
            <a:r>
              <a:rPr lang="en-US" dirty="0" smtClean="0"/>
              <a:t>. </a:t>
            </a:r>
          </a:p>
          <a:p>
            <a:pPr marL="171450" indent="-171450">
              <a:buFont typeface="Arial" panose="020B0604020202020204" pitchFamily="34" charset="0"/>
              <a:buChar char="•"/>
            </a:pPr>
            <a:r>
              <a:rPr lang="en-US" b="1" dirty="0" err="1" smtClean="0">
                <a:hlinkClick r:id="rId4"/>
              </a:rPr>
              <a:t>Figshare</a:t>
            </a:r>
            <a:r>
              <a:rPr lang="en-US" b="1" dirty="0" smtClean="0"/>
              <a:t>- </a:t>
            </a:r>
            <a:r>
              <a:rPr lang="en-US" dirty="0" err="1" smtClean="0"/>
              <a:t>figshare</a:t>
            </a:r>
            <a:r>
              <a:rPr lang="en-US" dirty="0" smtClean="0"/>
              <a:t> allows researchers to publish all of their research outputs in an easily citable, searchable, shareable manner. </a:t>
            </a:r>
            <a:r>
              <a:rPr lang="en-US" dirty="0" err="1" smtClean="0"/>
              <a:t>Figshare</a:t>
            </a:r>
            <a:r>
              <a:rPr lang="en-US" dirty="0" smtClean="0"/>
              <a:t> has adopted CC0 as the default tool for researchers to share their datasets.</a:t>
            </a:r>
          </a:p>
          <a:p>
            <a:pPr marL="0" indent="0">
              <a:buNone/>
            </a:pPr>
            <a:endParaRPr lang="en-AU" dirty="0" smtClean="0"/>
          </a:p>
          <a:p>
            <a:pPr marL="0" indent="0">
              <a:buNone/>
            </a:pPr>
            <a:r>
              <a:rPr lang="en-AU" dirty="0" smtClean="0"/>
              <a:t>A work is in the public domain when it is free of copyright by virtue of </a:t>
            </a:r>
          </a:p>
          <a:p>
            <a:pPr marL="171450" indent="-171450">
              <a:buFont typeface="Arial" panose="020B0604020202020204" pitchFamily="34" charset="0"/>
              <a:buChar char="•"/>
            </a:pPr>
            <a:r>
              <a:rPr lang="en-AU" dirty="0" smtClean="0"/>
              <a:t>No copyright</a:t>
            </a:r>
          </a:p>
          <a:p>
            <a:pPr marL="171450" indent="-171450">
              <a:buFont typeface="Arial" panose="020B0604020202020204" pitchFamily="34" charset="0"/>
              <a:buChar char="•"/>
            </a:pPr>
            <a:r>
              <a:rPr lang="en-AU" dirty="0" smtClean="0"/>
              <a:t>copyright has expired</a:t>
            </a:r>
          </a:p>
          <a:p>
            <a:pPr marL="171450" indent="-171450">
              <a:buFont typeface="Arial" panose="020B0604020202020204" pitchFamily="34" charset="0"/>
              <a:buChar char="•"/>
            </a:pPr>
            <a:r>
              <a:rPr lang="en-AU" dirty="0" smtClean="0"/>
              <a:t>Creator has</a:t>
            </a:r>
          </a:p>
          <a:p>
            <a:pPr lvl="0"/>
            <a:endParaRPr lang="en-AU" dirty="0" smtClean="0"/>
          </a:p>
          <a:p>
            <a:pPr lvl="0"/>
            <a:r>
              <a:rPr lang="en-AU" dirty="0" smtClean="0"/>
              <a:t>Most </a:t>
            </a:r>
            <a:r>
              <a:rPr lang="en-AU" dirty="0"/>
              <a:t>films and photographs before 1955; other materials if author died before 1955. </a:t>
            </a:r>
          </a:p>
          <a:p>
            <a:pPr lvl="0"/>
            <a:r>
              <a:rPr lang="en-AU" dirty="0"/>
              <a:t>Can do anything you want without asking extra permission (even if a donor doesn’t like it) </a:t>
            </a:r>
          </a:p>
          <a:p>
            <a:pPr lvl="0"/>
            <a:r>
              <a:rPr lang="en-AU" dirty="0"/>
              <a:t>Can be re-used from archive websites without the archive’s permission (even if </a:t>
            </a:r>
            <a:r>
              <a:rPr lang="en-AU" dirty="0" err="1"/>
              <a:t>archivedoesn’t</a:t>
            </a:r>
            <a:r>
              <a:rPr lang="en-AU" dirty="0"/>
              <a:t> like it) </a:t>
            </a:r>
          </a:p>
          <a:p>
            <a:pPr lvl="0"/>
            <a:r>
              <a:rPr lang="en-AU" dirty="0"/>
              <a:t>Watch out for . . . underlying works that are still in copyright (</a:t>
            </a:r>
            <a:r>
              <a:rPr lang="en-AU" dirty="0" err="1"/>
              <a:t>eg</a:t>
            </a:r>
            <a:r>
              <a:rPr lang="en-AU" dirty="0"/>
              <a:t> script); </a:t>
            </a:r>
          </a:p>
          <a:p>
            <a:pPr lvl="0"/>
            <a:endParaRPr lang="en-AU" dirty="0"/>
          </a:p>
          <a:p>
            <a:pPr lvl="0"/>
            <a:r>
              <a:rPr lang="en-AU" dirty="0"/>
              <a:t>Bad practice to claim copyright in PD works (even high quality) - Bridgeman v Corel Don't use terms of use to try to restrict – probably not effective and bad practice Ownership of object =/ right to prevent copying </a:t>
            </a:r>
          </a:p>
          <a:p>
            <a:pPr lvl="0"/>
            <a:r>
              <a:rPr lang="en-AU" dirty="0"/>
              <a:t>Users not subject to donor agreements </a:t>
            </a:r>
          </a:p>
          <a:p>
            <a:pPr lvl="0"/>
            <a:r>
              <a:rPr lang="en-AU" dirty="0"/>
              <a:t>Do mark works as PD - use CC's PD Mark (it has metadata) </a:t>
            </a:r>
          </a:p>
          <a:p>
            <a:pPr lvl="0"/>
            <a:r>
              <a:rPr lang="en-AU" dirty="0"/>
              <a:t>Use CC0 to make things PD if you have the rights </a:t>
            </a:r>
          </a:p>
          <a:p>
            <a:pPr lvl="0"/>
            <a:r>
              <a:rPr lang="en-AU" dirty="0"/>
              <a:t>If cautious use custom statement - </a:t>
            </a:r>
            <a:r>
              <a:rPr lang="en-AU" dirty="0" err="1"/>
              <a:t>eg</a:t>
            </a:r>
            <a:r>
              <a:rPr lang="en-AU" dirty="0"/>
              <a:t> “no known rights” </a:t>
            </a:r>
            <a:endParaRPr lang="en-AU" dirty="0" smtClean="0"/>
          </a:p>
          <a:p>
            <a:pPr lvl="0"/>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Examples of Creative Commons License Use</a:t>
            </a:r>
          </a:p>
          <a:p>
            <a:pPr marL="171450" indent="-171450">
              <a:buFont typeface="Arial" panose="020B0604020202020204" pitchFamily="34" charset="0"/>
              <a:buChar char="•"/>
            </a:pPr>
            <a:r>
              <a:rPr lang="en-US" dirty="0" err="1" smtClean="0"/>
              <a:t>Europeana</a:t>
            </a:r>
            <a:r>
              <a:rPr lang="en-US" dirty="0" smtClean="0"/>
              <a:t> — Europe’s digital library — </a:t>
            </a:r>
            <a:r>
              <a:rPr lang="en-US" dirty="0" smtClean="0">
                <a:hlinkClick r:id="rId3"/>
              </a:rPr>
              <a:t>releases its metadata into the public domain using CC0</a:t>
            </a:r>
            <a:r>
              <a:rPr lang="en-US" dirty="0" smtClean="0"/>
              <a:t>. </a:t>
            </a:r>
          </a:p>
          <a:p>
            <a:pPr marL="171450" indent="-171450">
              <a:buFont typeface="Arial" panose="020B0604020202020204" pitchFamily="34" charset="0"/>
              <a:buChar char="•"/>
            </a:pPr>
            <a:r>
              <a:rPr lang="en-US" b="1" dirty="0" err="1" smtClean="0">
                <a:hlinkClick r:id="rId4"/>
              </a:rPr>
              <a:t>Figshare</a:t>
            </a:r>
            <a:r>
              <a:rPr lang="en-US" b="1" dirty="0" smtClean="0"/>
              <a:t>- </a:t>
            </a:r>
            <a:r>
              <a:rPr lang="en-US" dirty="0" err="1" smtClean="0"/>
              <a:t>figshare</a:t>
            </a:r>
            <a:r>
              <a:rPr lang="en-US" dirty="0" smtClean="0"/>
              <a:t> allows researchers to publish all of their research outputs in an easily citable, searchable, shareable manner. </a:t>
            </a:r>
            <a:r>
              <a:rPr lang="en-US" dirty="0" err="1" smtClean="0"/>
              <a:t>Figshare</a:t>
            </a:r>
            <a:r>
              <a:rPr lang="en-US" dirty="0" smtClean="0"/>
              <a:t> has adopted CC0 as the default tool for researchers to share their datasets.</a:t>
            </a:r>
          </a:p>
          <a:p>
            <a:pPr marL="171450" indent="-171450">
              <a:buFont typeface="Arial" panose="020B0604020202020204" pitchFamily="34" charset="0"/>
              <a:buChar char="•"/>
            </a:pPr>
            <a:r>
              <a:rPr lang="en-US" dirty="0" smtClean="0"/>
              <a:t>Open Goldberg Variations- before OGV- public domain recordings of Bach’s Goldberg Variations were hard to find, even though the scores themselves were in the public domain. </a:t>
            </a:r>
            <a:endParaRPr lang="en-AU" dirty="0" smtClean="0"/>
          </a:p>
          <a:p>
            <a:pPr lvl="0"/>
            <a:endParaRPr lang="en-AU" dirty="0"/>
          </a:p>
          <a:p>
            <a:pPr lvl="0"/>
            <a:r>
              <a:rPr lang="en-AU" dirty="0"/>
              <a:t>Make it work for you – </a:t>
            </a:r>
            <a:r>
              <a:rPr lang="en-AU" dirty="0" err="1"/>
              <a:t>Eg</a:t>
            </a:r>
            <a:r>
              <a:rPr lang="en-AU" dirty="0"/>
              <a:t> </a:t>
            </a:r>
            <a:r>
              <a:rPr lang="en-AU" dirty="0" err="1"/>
              <a:t>Rijkstudio</a:t>
            </a:r>
            <a:r>
              <a:rPr lang="en-AU" dirty="0"/>
              <a:t> – 150,000 PD works, high res, commercial use; massive publicity (competition), community, sales (see also Powerhouse, </a:t>
            </a:r>
            <a:r>
              <a:rPr lang="en-AU" dirty="0" err="1"/>
              <a:t>Pratham</a:t>
            </a:r>
            <a:r>
              <a:rPr lang="en-AU" dirty="0"/>
              <a:t> Books) </a:t>
            </a:r>
          </a:p>
          <a:p>
            <a:endParaRPr lang="en-AU" dirty="0" smtClean="0"/>
          </a:p>
        </p:txBody>
      </p:sp>
      <p:sp>
        <p:nvSpPr>
          <p:cNvPr id="4" name="Slide Number Placeholder 3"/>
          <p:cNvSpPr>
            <a:spLocks noGrp="1"/>
          </p:cNvSpPr>
          <p:nvPr>
            <p:ph type="sldNum" sz="quarter" idx="10"/>
          </p:nvPr>
        </p:nvSpPr>
        <p:spPr/>
        <p:txBody>
          <a:bodyPr/>
          <a:lstStyle/>
          <a:p>
            <a:fld id="{019D1AF1-5616-4073-85FE-5B13330E2DF0}" type="slidenum">
              <a:rPr lang="en-US" smtClean="0"/>
              <a:pPr/>
              <a:t>17</a:t>
            </a:fld>
            <a:endParaRPr lang="en-US"/>
          </a:p>
        </p:txBody>
      </p:sp>
    </p:spTree>
    <p:extLst>
      <p:ext uri="{BB962C8B-B14F-4D97-AF65-F5344CB8AC3E}">
        <p14:creationId xmlns:p14="http://schemas.microsoft.com/office/powerpoint/2010/main" val="2942428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 Public Domain Mark </a:t>
            </a:r>
            <a:r>
              <a:rPr lang="en-US" dirty="0" smtClean="0"/>
              <a:t>is for marking</a:t>
            </a:r>
            <a:r>
              <a:rPr lang="en-US" baseline="0" dirty="0" smtClean="0"/>
              <a:t> works that are already in the public domain.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Developed with reference to “no known copyright” statements adopted by many leading cultural heritage institutions, including contributors to </a:t>
            </a:r>
            <a:r>
              <a:rPr lang="en-US" dirty="0" smtClean="0">
                <a:hlinkClick r:id="rId3"/>
              </a:rPr>
              <a:t>Flickr Commons</a:t>
            </a:r>
            <a:r>
              <a:rPr lang="en-US" dirty="0" smtClean="0"/>
              <a:t>, the PDM is the only mark of its kind, and the only widely-adopted and globally accepted mark that communicates a work’s public domain status worldwide.</a:t>
            </a:r>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a:t>
            </a:r>
            <a:r>
              <a:rPr lang="en-US" dirty="0" smtClean="0"/>
              <a:t>This work has been </a:t>
            </a:r>
            <a:r>
              <a:rPr lang="en-US" b="1" dirty="0" smtClean="0"/>
              <a:t>identified</a:t>
            </a:r>
            <a:r>
              <a:rPr lang="en-US" dirty="0" smtClean="0"/>
              <a:t> as being free of known restrictions under copyright law, including all related and neighboring rights”</a:t>
            </a:r>
            <a:endParaRPr lang="en-AU" dirty="0" smtClean="0"/>
          </a:p>
          <a:p>
            <a:pPr lvl="0"/>
            <a:endParaRPr lang="en-AU" dirty="0" smtClean="0"/>
          </a:p>
          <a:p>
            <a:pPr lvl="0"/>
            <a:r>
              <a:rPr lang="en-AU" dirty="0" smtClean="0"/>
              <a:t>Users </a:t>
            </a:r>
            <a:r>
              <a:rPr lang="en-AU" dirty="0"/>
              <a:t>not subject to donor agreements </a:t>
            </a:r>
          </a:p>
          <a:p>
            <a:pPr lvl="0"/>
            <a:r>
              <a:rPr lang="en-AU" dirty="0"/>
              <a:t>Do mark works as PD - use CC's PD Mark (it has metadata) </a:t>
            </a:r>
          </a:p>
          <a:p>
            <a:pPr lvl="0"/>
            <a:r>
              <a:rPr lang="en-AU" dirty="0"/>
              <a:t>Use CC0 to make things PD if you have the rights </a:t>
            </a:r>
          </a:p>
          <a:p>
            <a:pPr lvl="0"/>
            <a:r>
              <a:rPr lang="en-AU" dirty="0"/>
              <a:t>If cautious use custom statement - </a:t>
            </a:r>
            <a:r>
              <a:rPr lang="en-AU" dirty="0" err="1"/>
              <a:t>eg</a:t>
            </a:r>
            <a:r>
              <a:rPr lang="en-AU" dirty="0"/>
              <a:t> “no known rights” </a:t>
            </a:r>
            <a:endParaRPr lang="en-AU" dirty="0" smtClean="0"/>
          </a:p>
          <a:p>
            <a:pPr lvl="0"/>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Examples of Creative Commons License Use</a:t>
            </a:r>
          </a:p>
          <a:p>
            <a:r>
              <a:rPr lang="en-US" dirty="0" err="1" smtClean="0">
                <a:hlinkClick r:id="rId4"/>
              </a:rPr>
              <a:t>Europeana</a:t>
            </a:r>
            <a:r>
              <a:rPr lang="en-US" dirty="0" smtClean="0"/>
              <a:t>—Europe’s digital library, museum and archive—is the first major adopter of the Public Domain Mark. </a:t>
            </a:r>
            <a:r>
              <a:rPr lang="en-US" dirty="0" err="1" smtClean="0"/>
              <a:t>Europeana</a:t>
            </a:r>
            <a:r>
              <a:rPr lang="en-US" dirty="0" smtClean="0"/>
              <a:t> estimates that by mid-2011, the Public Domain Mark will be used in connection with millions of out-of-copyright works made available through its portal.</a:t>
            </a:r>
          </a:p>
          <a:p>
            <a:r>
              <a:rPr lang="en-US" dirty="0" smtClean="0"/>
              <a:t>“An important part of our mandate is to ensure that digitized works made available through </a:t>
            </a:r>
            <a:r>
              <a:rPr lang="en-US" dirty="0" err="1" smtClean="0"/>
              <a:t>Europeana</a:t>
            </a:r>
            <a:r>
              <a:rPr lang="en-US" dirty="0" smtClean="0"/>
              <a:t> are properly labeled with rights information, including when a work is free of known copyright restrictions so that teachers, students and others can freely use it in their work, changing it and remixing it as they wish,” noted Jill Cousins, Executive Director of </a:t>
            </a:r>
            <a:r>
              <a:rPr lang="en-US" dirty="0" err="1" smtClean="0"/>
              <a:t>Europeana</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171450" indent="-171450">
              <a:buFont typeface="Arial" panose="020B0604020202020204" pitchFamily="34" charset="0"/>
              <a:buChar char="•"/>
            </a:pPr>
            <a:r>
              <a:rPr lang="en-AU" dirty="0" smtClean="0"/>
              <a:t>Flickr- supports both the CC0 &amp; the Public Domain Mark</a:t>
            </a:r>
            <a:endParaRPr lang="en-AU" dirty="0"/>
          </a:p>
          <a:p>
            <a:endParaRPr lang="en-AU" dirty="0" smtClean="0"/>
          </a:p>
        </p:txBody>
      </p:sp>
      <p:sp>
        <p:nvSpPr>
          <p:cNvPr id="4" name="Slide Number Placeholder 3"/>
          <p:cNvSpPr>
            <a:spLocks noGrp="1"/>
          </p:cNvSpPr>
          <p:nvPr>
            <p:ph type="sldNum" sz="quarter" idx="10"/>
          </p:nvPr>
        </p:nvSpPr>
        <p:spPr/>
        <p:txBody>
          <a:bodyPr/>
          <a:lstStyle/>
          <a:p>
            <a:fld id="{019D1AF1-5616-4073-85FE-5B13330E2DF0}" type="slidenum">
              <a:rPr lang="en-US" smtClean="0"/>
              <a:pPr/>
              <a:t>18</a:t>
            </a:fld>
            <a:endParaRPr lang="en-US"/>
          </a:p>
        </p:txBody>
      </p:sp>
    </p:spTree>
    <p:extLst>
      <p:ext uri="{BB962C8B-B14F-4D97-AF65-F5344CB8AC3E}">
        <p14:creationId xmlns:p14="http://schemas.microsoft.com/office/powerpoint/2010/main" val="2942428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a:t>Including a CC-licensed work in a collection (a work comprised of separate and independent works) is permitted by all CC licenses. </a:t>
            </a:r>
            <a:r>
              <a:rPr lang="en-AU" dirty="0">
                <a:hlinkClick r:id="rId3" tooltip="Frequently Asked Questions"/>
              </a:rPr>
              <a:t>However the collective work as a whole is licensed</a:t>
            </a:r>
            <a:r>
              <a:rPr lang="en-AU" dirty="0"/>
              <a:t>, the license on the collection does not affect the CC license applied to the work. </a:t>
            </a:r>
          </a:p>
          <a:p>
            <a:endParaRPr lang="en-AU" dirty="0"/>
          </a:p>
          <a:p>
            <a:pPr rtl="0"/>
            <a:r>
              <a:rPr lang="en-AU" dirty="0"/>
              <a:t>If the combination does </a:t>
            </a:r>
            <a:r>
              <a:rPr lang="en-AU" b="1" i="1" dirty="0"/>
              <a:t>not</a:t>
            </a:r>
            <a:r>
              <a:rPr lang="en-AU" dirty="0"/>
              <a:t> create an adaptation, then you may combine any CC-licensed content so long as you provide attribution and comply with the </a:t>
            </a:r>
            <a:r>
              <a:rPr lang="en-AU" dirty="0" err="1"/>
              <a:t>NonCommercial</a:t>
            </a:r>
            <a:r>
              <a:rPr lang="en-AU" dirty="0"/>
              <a:t> restriction if it applies.</a:t>
            </a:r>
          </a:p>
          <a:p>
            <a:pPr rtl="0"/>
            <a:endParaRPr lang="en-AU" dirty="0"/>
          </a:p>
          <a:p>
            <a:pPr rtl="0"/>
            <a:r>
              <a:rPr lang="en-AU" dirty="0"/>
              <a:t>If you want to combine material in a way that results in the creation of an adaptation (i.e. a “remix”), then you must pay attention to the particular license that applies to the content you want to combine. </a:t>
            </a:r>
          </a:p>
          <a:p>
            <a:pPr rtl="0"/>
            <a:endParaRPr lang="en-AU" dirty="0"/>
          </a:p>
          <a:p>
            <a:pPr rtl="0"/>
            <a:r>
              <a:rPr lang="en-AU" dirty="0"/>
              <a:t>The </a:t>
            </a:r>
            <a:r>
              <a:rPr lang="en-AU" dirty="0" err="1"/>
              <a:t>NoDerivatives</a:t>
            </a:r>
            <a:r>
              <a:rPr lang="en-AU" dirty="0"/>
              <a:t> licenses do not permit remixing except for private use. All the other CC licenses allow remixes, but may impose limitations or conditions on how the remix may be used. </a:t>
            </a:r>
          </a:p>
          <a:p>
            <a:pPr rtl="0"/>
            <a:endParaRPr lang="en-AU" dirty="0"/>
          </a:p>
          <a:p>
            <a:pPr rtl="0"/>
            <a:r>
              <a:rPr lang="en-AU" dirty="0"/>
              <a:t>For example, if you create a remix with material licensed under a </a:t>
            </a:r>
            <a:r>
              <a:rPr lang="en-AU" dirty="0" err="1"/>
              <a:t>ShareAlike</a:t>
            </a:r>
            <a:r>
              <a:rPr lang="en-AU" dirty="0"/>
              <a:t> license, you need to make sure that all of the material contributed to the remix is licensed under the same license </a:t>
            </a:r>
          </a:p>
          <a:p>
            <a:pPr rtl="0"/>
            <a:endParaRPr lang="en-AU" dirty="0"/>
          </a:p>
          <a:p>
            <a:pPr rtl="0"/>
            <a:r>
              <a:rPr lang="en-AU" dirty="0"/>
              <a:t>Similarly, if you want to use a remix for </a:t>
            </a:r>
            <a:r>
              <a:rPr lang="en-AU" dirty="0">
                <a:hlinkClick r:id="rId4" tooltip="Frequently Asked Questions"/>
              </a:rPr>
              <a:t>commercial purposes</a:t>
            </a:r>
            <a:r>
              <a:rPr lang="en-AU" dirty="0"/>
              <a:t>, you cannot incorporate material released under one of the </a:t>
            </a:r>
            <a:r>
              <a:rPr lang="en-AU" dirty="0" err="1"/>
              <a:t>NonCommercial</a:t>
            </a:r>
            <a:r>
              <a:rPr lang="en-AU" dirty="0"/>
              <a:t> licenses. </a:t>
            </a:r>
          </a:p>
          <a:p>
            <a:endParaRPr lang="en-US"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19</a:t>
            </a:fld>
            <a:endParaRPr lang="en-US"/>
          </a:p>
        </p:txBody>
      </p:sp>
    </p:spTree>
    <p:extLst>
      <p:ext uri="{BB962C8B-B14F-4D97-AF65-F5344CB8AC3E}">
        <p14:creationId xmlns:p14="http://schemas.microsoft.com/office/powerpoint/2010/main" val="332220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normAutofit fontScale="85000" lnSpcReduction="10000"/>
          </a:bodyPr>
          <a:lstStyle/>
          <a:p>
            <a:r>
              <a:rPr lang="en-US" sz="1800" dirty="0" smtClean="0"/>
              <a:t>Creative Commons licences provide a standardized way to give the public permission to share and use your creative work — on conditions of your choice. </a:t>
            </a:r>
          </a:p>
          <a:p>
            <a:endParaRPr lang="en-US" sz="1800" dirty="0" smtClean="0"/>
          </a:p>
          <a:p>
            <a:r>
              <a:rPr lang="en-US" sz="1800" dirty="0" smtClean="0"/>
              <a:t>CC licenses let you easily change your copyright terms from the default of “all rights reserved” to “some rights reserved.”</a:t>
            </a:r>
          </a:p>
          <a:p>
            <a:endParaRPr lang="en-US"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A CC licence sits alongside copyright. CC licenses do not reduce, limit, or restrict any rights under exceptions and limitations to copyright, such as </a:t>
            </a:r>
            <a:r>
              <a:rPr lang="en-AU" sz="1800" dirty="0" smtClean="0">
                <a:hlinkClick r:id="rId3"/>
              </a:rPr>
              <a:t>fair use</a:t>
            </a:r>
            <a:r>
              <a:rPr lang="en-AU" sz="1800" dirty="0" smtClean="0"/>
              <a:t> or </a:t>
            </a:r>
            <a:r>
              <a:rPr lang="en-AU" sz="1800" dirty="0" smtClean="0">
                <a:hlinkClick r:id="rId4"/>
              </a:rPr>
              <a:t>fair dealing</a:t>
            </a:r>
            <a:r>
              <a:rPr lang="en-AU" sz="1800" dirty="0" smtClean="0"/>
              <a:t>. If your use of CC-licensed material would otherwise be allowed because of an applicable exception or limitation, you do not need to rely on the CC license or comply conditions. In general, private personal use does not require the permission of the licensor and, therefore, does not require that the conditions of the CC license be followed.</a:t>
            </a:r>
          </a:p>
          <a:p>
            <a:endParaRPr lang="en-AU" sz="1800" dirty="0" smtClean="0"/>
          </a:p>
          <a:p>
            <a:endParaRPr lang="en-AU"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Note that moral rights still apply</a:t>
            </a:r>
          </a:p>
          <a:p>
            <a:endParaRPr lang="en-AU" sz="1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CC is suitable for all copyright-able material (except software)</a:t>
            </a:r>
          </a:p>
        </p:txBody>
      </p:sp>
      <p:sp>
        <p:nvSpPr>
          <p:cNvPr id="4" name="Slide Number Placeholder 3"/>
          <p:cNvSpPr>
            <a:spLocks noGrp="1"/>
          </p:cNvSpPr>
          <p:nvPr>
            <p:ph type="sldNum" sz="quarter" idx="10"/>
          </p:nvPr>
        </p:nvSpPr>
        <p:spPr/>
        <p:txBody>
          <a:bodyPr/>
          <a:lstStyle/>
          <a:p>
            <a:fld id="{89F0D3AB-7FF9-814E-93F2-9CB08391943E}" type="slidenum">
              <a:rPr lang="en-US" sz="1800" smtClean="0"/>
              <a:t>2</a:t>
            </a:fld>
            <a:endParaRPr lang="en-US" sz="1800"/>
          </a:p>
        </p:txBody>
      </p:sp>
    </p:spTree>
    <p:extLst>
      <p:ext uri="{BB962C8B-B14F-4D97-AF65-F5344CB8AC3E}">
        <p14:creationId xmlns:p14="http://schemas.microsoft.com/office/powerpoint/2010/main" val="33117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AU" dirty="0"/>
              <a:t>Not recommended for software. CC recommends </a:t>
            </a:r>
            <a:r>
              <a:rPr lang="en-AU" dirty="0">
                <a:hlinkClick r:id="rId3"/>
              </a:rPr>
              <a:t>Free Software Foundation</a:t>
            </a:r>
            <a:r>
              <a:rPr lang="en-AU" dirty="0"/>
              <a:t> or </a:t>
            </a:r>
            <a:r>
              <a:rPr lang="en-AU" dirty="0">
                <a:hlinkClick r:id="rId4"/>
              </a:rPr>
              <a:t>Open Source Initiative</a:t>
            </a:r>
            <a:r>
              <a:rPr lang="en-AU" dirty="0"/>
              <a:t>. </a:t>
            </a:r>
          </a:p>
          <a:p>
            <a:pPr rtl="0"/>
            <a:endParaRPr lang="en-AU" dirty="0"/>
          </a:p>
          <a:p>
            <a:pPr rtl="0"/>
            <a:r>
              <a:rPr lang="en-AU" dirty="0"/>
              <a:t>Unlike software-specific licenses, CC licenses do not contain specific terms about the distribution of source code, which is often important to ensuring the free reuse and modifiability of software. </a:t>
            </a:r>
          </a:p>
          <a:p>
            <a:pPr rtl="0"/>
            <a:endParaRPr lang="en-AU" dirty="0"/>
          </a:p>
          <a:p>
            <a:pPr rtl="0"/>
            <a:r>
              <a:rPr lang="en-AU" dirty="0"/>
              <a:t>Many software licenses also address patent rights, which are important to software but may not be applicable to other copyrightable works. </a:t>
            </a:r>
          </a:p>
          <a:p>
            <a:pPr rtl="0"/>
            <a:endParaRPr lang="en-AU" dirty="0"/>
          </a:p>
          <a:p>
            <a:pPr rtl="0"/>
            <a:r>
              <a:rPr lang="en-AU" dirty="0"/>
              <a:t>Additionally, our licenses are currently not compatible with the major software licenses, so it would be difficult to integrate CC-licensed work with other free software. Existing software licenses were designed specifically for use with software and offer a similar set of rights to the Creative Commons licenses. </a:t>
            </a:r>
          </a:p>
          <a:p>
            <a:pPr rtl="0"/>
            <a:r>
              <a:rPr lang="en-AU" dirty="0"/>
              <a:t>Our licenses are currently </a:t>
            </a:r>
            <a:r>
              <a:rPr lang="en-AU" dirty="0">
                <a:hlinkClick r:id="rId5"/>
              </a:rPr>
              <a:t>not compatible with the GPL</a:t>
            </a:r>
            <a:r>
              <a:rPr lang="en-AU" dirty="0"/>
              <a:t>, though the CC0 Public Domain Dedication </a:t>
            </a:r>
            <a:r>
              <a:rPr lang="en-AU" b="1" dirty="0"/>
              <a:t>is</a:t>
            </a:r>
            <a:r>
              <a:rPr lang="en-AU" dirty="0"/>
              <a:t> GPL-compatible and acceptable for software. For details, </a:t>
            </a:r>
            <a:r>
              <a:rPr lang="en-AU" dirty="0">
                <a:hlinkClick r:id="rId6" tooltip="CC0 FAQ"/>
              </a:rPr>
              <a:t>see the relevant CC0 FAQ entry</a:t>
            </a:r>
            <a:r>
              <a:rPr lang="en-AU" dirty="0"/>
              <a:t>. We are looking into compatibility of BY-SA with GPL in the future; see the </a:t>
            </a:r>
            <a:r>
              <a:rPr lang="en-AU" dirty="0">
                <a:hlinkClick r:id="rId7"/>
              </a:rPr>
              <a:t>license compatibility page</a:t>
            </a:r>
            <a:r>
              <a:rPr lang="en-AU" dirty="0"/>
              <a:t> for more information.) </a:t>
            </a:r>
          </a:p>
          <a:p>
            <a:pPr rtl="0"/>
            <a:r>
              <a:rPr lang="en-AU" dirty="0"/>
              <a:t>While we recommend against using a CC license on software itself, CC licenses may be used for software documentation, as well as for separate artistic elements such as game art or music. </a:t>
            </a:r>
          </a:p>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20</a:t>
            </a:fld>
            <a:endParaRPr lang="en-US"/>
          </a:p>
        </p:txBody>
      </p:sp>
    </p:spTree>
    <p:extLst>
      <p:ext uri="{BB962C8B-B14F-4D97-AF65-F5344CB8AC3E}">
        <p14:creationId xmlns:p14="http://schemas.microsoft.com/office/powerpoint/2010/main" val="136548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CC licences can be applied to data.</a:t>
            </a:r>
          </a:p>
          <a:p>
            <a:endParaRPr lang="en-AU" dirty="0"/>
          </a:p>
          <a:p>
            <a:r>
              <a:rPr lang="en-AU" dirty="0" smtClean="0"/>
              <a:t>There a huge benefits to open data societally. Making research data open is a</a:t>
            </a:r>
            <a:r>
              <a:rPr lang="en-AU" baseline="0" dirty="0" smtClean="0"/>
              <a:t> big topic. </a:t>
            </a:r>
          </a:p>
          <a:p>
            <a:endParaRPr lang="en-AU" baseline="0" dirty="0" smtClean="0"/>
          </a:p>
          <a:p>
            <a:r>
              <a:rPr lang="en-AU" b="1" dirty="0" smtClean="0"/>
              <a:t>All levels of </a:t>
            </a:r>
            <a:r>
              <a:rPr lang="en-AU" b="1" dirty="0" err="1" smtClean="0"/>
              <a:t>Aus</a:t>
            </a:r>
            <a:r>
              <a:rPr lang="en-AU" b="1" dirty="0" smtClean="0"/>
              <a:t> Government </a:t>
            </a:r>
            <a:r>
              <a:rPr lang="en-AU" dirty="0" smtClean="0"/>
              <a:t>committed to open data and supporting the open data movement- Open Data Initiatives…</a:t>
            </a:r>
          </a:p>
          <a:p>
            <a:pPr marL="0" marR="0" indent="0" algn="l" defTabSz="914400" rtl="0" eaLnBrk="1" fontAlgn="auto" latinLnBrk="0" hangingPunct="1">
              <a:lnSpc>
                <a:spcPct val="100000"/>
              </a:lnSpc>
              <a:spcBef>
                <a:spcPts val="0"/>
              </a:spcBef>
              <a:spcAft>
                <a:spcPts val="0"/>
              </a:spcAft>
              <a:buClrTx/>
              <a:buSzTx/>
              <a:buFontTx/>
              <a:buNone/>
              <a:tabLst/>
              <a:defRPr/>
            </a:pPr>
            <a:r>
              <a:rPr lang="en-AU" dirty="0" err="1" smtClean="0"/>
              <a:t>Govt</a:t>
            </a:r>
            <a:r>
              <a:rPr lang="en-AU" dirty="0" smtClean="0"/>
              <a:t> geo-spatial data sets- national map</a:t>
            </a:r>
          </a:p>
          <a:p>
            <a:r>
              <a:rPr lang="en-AU" dirty="0" smtClean="0"/>
              <a:t>Qld </a:t>
            </a:r>
            <a:r>
              <a:rPr lang="en-AU" dirty="0" err="1" smtClean="0"/>
              <a:t>Govt</a:t>
            </a:r>
            <a:r>
              <a:rPr lang="en-AU" dirty="0" smtClean="0"/>
              <a:t> Open Data Portal…</a:t>
            </a:r>
          </a:p>
          <a:p>
            <a:r>
              <a:rPr lang="en-AU" dirty="0" smtClean="0"/>
              <a:t>ODI Q- open data institute Qld- </a:t>
            </a:r>
          </a:p>
          <a:p>
            <a:r>
              <a:rPr lang="en-AU" dirty="0" smtClean="0"/>
              <a:t>Govhack.org-  civic hackers- encouraging creative re-use of </a:t>
            </a:r>
            <a:r>
              <a:rPr lang="en-AU" dirty="0" err="1" smtClean="0"/>
              <a:t>govt</a:t>
            </a:r>
            <a:r>
              <a:rPr lang="en-AU" dirty="0" smtClean="0"/>
              <a:t> data- </a:t>
            </a:r>
          </a:p>
          <a:p>
            <a:endParaRPr lang="en-AU" dirty="0" smtClean="0"/>
          </a:p>
          <a:p>
            <a:r>
              <a:rPr lang="en-AU" dirty="0" smtClean="0"/>
              <a:t>One of the outcomes is driving traffic on to </a:t>
            </a:r>
            <a:r>
              <a:rPr lang="en-AU" dirty="0" err="1" smtClean="0"/>
              <a:t>govt</a:t>
            </a:r>
            <a:r>
              <a:rPr lang="en-AU" dirty="0" smtClean="0"/>
              <a:t> websites</a:t>
            </a:r>
          </a:p>
          <a:p>
            <a:endParaRPr lang="en-AU" dirty="0" smtClean="0"/>
          </a:p>
          <a:p>
            <a:r>
              <a:rPr lang="en-AU" dirty="0" smtClean="0"/>
              <a:t>I’ll refer you to the </a:t>
            </a:r>
            <a:r>
              <a:rPr lang="en-AU" dirty="0" err="1" smtClean="0"/>
              <a:t>Ccau</a:t>
            </a:r>
            <a:r>
              <a:rPr lang="en-AU" dirty="0" smtClean="0"/>
              <a:t> affiliate AusGOAL</a:t>
            </a:r>
            <a:r>
              <a:rPr lang="en-AU" baseline="0" dirty="0" smtClean="0"/>
              <a:t> website for information</a:t>
            </a:r>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21</a:t>
            </a:fld>
            <a:endParaRPr lang="en-US"/>
          </a:p>
        </p:txBody>
      </p:sp>
    </p:spTree>
    <p:extLst>
      <p:ext uri="{BB962C8B-B14F-4D97-AF65-F5344CB8AC3E}">
        <p14:creationId xmlns:p14="http://schemas.microsoft.com/office/powerpoint/2010/main" val="136548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choose a licence using the Creative Commons </a:t>
            </a:r>
            <a:r>
              <a:rPr lang="en-US" dirty="0" smtClean="0">
                <a:hlinkClick r:id="rId3"/>
              </a:rPr>
              <a:t>licence chooser</a:t>
            </a:r>
            <a:r>
              <a:rPr lang="en-US" dirty="0" smtClean="0"/>
              <a:t>, you are provided with metadata in the form of HTML code for that licence. </a:t>
            </a:r>
          </a:p>
          <a:p>
            <a:endParaRPr lang="en-US" dirty="0" smtClean="0"/>
          </a:p>
          <a:p>
            <a:r>
              <a:rPr lang="en-US" dirty="0" smtClean="0"/>
              <a:t>By copying and pasting it into your website you can display the notice anywhere you choose on a page.</a:t>
            </a:r>
          </a:p>
          <a:p>
            <a:endParaRPr lang="en-US" dirty="0" smtClean="0"/>
          </a:p>
          <a:p>
            <a:r>
              <a:rPr lang="en-US" dirty="0" smtClean="0"/>
              <a:t>When someone clicks on the icon or the licence name in the notice, they are taken to the Commons Deed for that licence.</a:t>
            </a:r>
          </a:p>
          <a:p>
            <a:endParaRPr lang="en-US" dirty="0" smtClean="0"/>
          </a:p>
          <a:p>
            <a:r>
              <a:rPr lang="en-US" dirty="0" smtClean="0"/>
              <a:t>Under the standard questions on the licence chooser, you can also include descriptive metadata such as who created it, the name of the work and where it is hosted. This is useful for helping potential licensees identify the original work and attribute it.</a:t>
            </a:r>
          </a:p>
          <a:p>
            <a:endParaRPr lang="en-US" dirty="0" smtClean="0"/>
          </a:p>
          <a:p>
            <a:r>
              <a:rPr lang="en-US" dirty="0" smtClean="0"/>
              <a:t>You can of course also add your own notice information into the metadata. </a:t>
            </a:r>
          </a:p>
          <a:p>
            <a:endParaRPr lang="en-US" dirty="0" smtClean="0"/>
          </a:p>
          <a:p>
            <a:r>
              <a:rPr lang="en-AU" sz="1200" dirty="0" smtClean="0"/>
              <a:t>Answer </a:t>
            </a:r>
            <a:r>
              <a:rPr lang="en-AU" sz="1200" dirty="0" smtClean="0"/>
              <a:t>the questions</a:t>
            </a:r>
          </a:p>
          <a:p>
            <a:r>
              <a:rPr lang="en-AU" sz="1200" dirty="0" smtClean="0"/>
              <a:t>Describe the work</a:t>
            </a:r>
          </a:p>
          <a:p>
            <a:r>
              <a:rPr lang="en-AU" sz="1200" dirty="0" smtClean="0"/>
              <a:t>Select normal or compact icon</a:t>
            </a:r>
          </a:p>
          <a:p>
            <a:r>
              <a:rPr lang="en-AU" sz="1200" dirty="0" smtClean="0"/>
              <a:t>Copy/paste- embed the button and notice onto the work</a:t>
            </a:r>
          </a:p>
          <a:p>
            <a:endParaRPr lang="en-US"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22</a:t>
            </a:fld>
            <a:endParaRPr lang="en-US"/>
          </a:p>
        </p:txBody>
      </p:sp>
    </p:spTree>
    <p:extLst>
      <p:ext uri="{BB962C8B-B14F-4D97-AF65-F5344CB8AC3E}">
        <p14:creationId xmlns:p14="http://schemas.microsoft.com/office/powerpoint/2010/main" val="3255752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Guidance on marking your content in different mediums</a:t>
            </a:r>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23</a:t>
            </a:fld>
            <a:endParaRPr lang="en-US"/>
          </a:p>
        </p:txBody>
      </p:sp>
    </p:spTree>
    <p:extLst>
      <p:ext uri="{BB962C8B-B14F-4D97-AF65-F5344CB8AC3E}">
        <p14:creationId xmlns:p14="http://schemas.microsoft.com/office/powerpoint/2010/main" val="902596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57300" lvl="3" indent="0">
              <a:buNone/>
            </a:pPr>
            <a:r>
              <a:rPr lang="en-AU" sz="2800" b="1" dirty="0" smtClean="0"/>
              <a:t>T</a:t>
            </a:r>
            <a:r>
              <a:rPr lang="en-AU" sz="2800" dirty="0" smtClean="0"/>
              <a:t>itle</a:t>
            </a:r>
          </a:p>
          <a:p>
            <a:pPr marL="1257300" lvl="3" indent="0">
              <a:buNone/>
            </a:pPr>
            <a:r>
              <a:rPr lang="en-AU" sz="2800" b="1" dirty="0" smtClean="0"/>
              <a:t>A</a:t>
            </a:r>
            <a:r>
              <a:rPr lang="en-AU" sz="2800" dirty="0" smtClean="0"/>
              <a:t>uthor</a:t>
            </a:r>
          </a:p>
          <a:p>
            <a:pPr marL="1257300" lvl="3" indent="0">
              <a:buNone/>
            </a:pPr>
            <a:r>
              <a:rPr lang="en-AU" sz="2800" b="1" dirty="0" smtClean="0"/>
              <a:t>S</a:t>
            </a:r>
            <a:r>
              <a:rPr lang="en-AU" sz="2800" dirty="0" smtClean="0"/>
              <a:t>ource</a:t>
            </a:r>
          </a:p>
          <a:p>
            <a:pPr marL="1257300" lvl="3" indent="0">
              <a:buNone/>
            </a:pPr>
            <a:r>
              <a:rPr lang="en-AU" sz="2800" b="1" dirty="0" smtClean="0"/>
              <a:t>L</a:t>
            </a:r>
            <a:r>
              <a:rPr lang="en-AU" sz="2800" dirty="0" smtClean="0"/>
              <a:t>icense</a:t>
            </a:r>
          </a:p>
          <a:p>
            <a:endParaRPr lang="en-AU" dirty="0" smtClean="0"/>
          </a:p>
          <a:p>
            <a:r>
              <a:rPr lang="en-AU" dirty="0" smtClean="0"/>
              <a:t>Requirements </a:t>
            </a:r>
            <a:r>
              <a:rPr lang="en-AU" dirty="0"/>
              <a:t>have changed with versioning, but generally and currently-</a:t>
            </a:r>
          </a:p>
          <a:p>
            <a:endParaRPr lang="en-AU" dirty="0"/>
          </a:p>
          <a:p>
            <a:r>
              <a:rPr lang="en-AU" dirty="0"/>
              <a:t>attribution is explicitly allowed to be reasonable to the means, medium, and context of how one shares a work</a:t>
            </a:r>
          </a:p>
          <a:p>
            <a:endParaRPr lang="en-AU" dirty="0"/>
          </a:p>
          <a:p>
            <a:r>
              <a:rPr lang="en-AU" dirty="0"/>
              <a:t>In V 4 licensees are required to </a:t>
            </a:r>
            <a:r>
              <a:rPr lang="en-AU" dirty="0">
                <a:hlinkClick r:id="rId3" tooltip="Marking/Users"/>
              </a:rPr>
              <a:t>indicate if they made modifications</a:t>
            </a:r>
            <a:r>
              <a:rPr lang="en-AU" dirty="0"/>
              <a:t> to the licensed material. E.g. "This section is an excerpt of the original." cropped a photo</a:t>
            </a:r>
          </a:p>
          <a:p>
            <a:endParaRPr lang="en-AU" dirty="0"/>
          </a:p>
          <a:p>
            <a:r>
              <a:rPr lang="en-AU" dirty="0"/>
              <a:t>The title is not required for proper attribution in the 4.0 licenses. It is required in all earlier versions. </a:t>
            </a:r>
          </a:p>
          <a:p>
            <a:endParaRPr lang="en-AU" dirty="0"/>
          </a:p>
          <a:p>
            <a:r>
              <a:rPr lang="en-AU" dirty="0"/>
              <a:t>a URI is required for proper attribution, if it is reasonably practicable to include</a:t>
            </a:r>
          </a:p>
        </p:txBody>
      </p:sp>
      <p:sp>
        <p:nvSpPr>
          <p:cNvPr id="4" name="Slide Number Placeholder 3"/>
          <p:cNvSpPr>
            <a:spLocks noGrp="1"/>
          </p:cNvSpPr>
          <p:nvPr>
            <p:ph type="sldNum" sz="quarter" idx="10"/>
          </p:nvPr>
        </p:nvSpPr>
        <p:spPr/>
        <p:txBody>
          <a:bodyPr/>
          <a:lstStyle/>
          <a:p>
            <a:fld id="{019D1AF1-5616-4073-85FE-5B13330E2DF0}" type="slidenum">
              <a:rPr lang="en-US" smtClean="0"/>
              <a:pPr/>
              <a:t>24</a:t>
            </a:fld>
            <a:endParaRPr lang="en-US"/>
          </a:p>
        </p:txBody>
      </p:sp>
    </p:spTree>
    <p:extLst>
      <p:ext uri="{BB962C8B-B14F-4D97-AF65-F5344CB8AC3E}">
        <p14:creationId xmlns:p14="http://schemas.microsoft.com/office/powerpoint/2010/main" val="2725966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25</a:t>
            </a:fld>
            <a:endParaRPr lang="en-US"/>
          </a:p>
        </p:txBody>
      </p:sp>
    </p:spTree>
    <p:extLst>
      <p:ext uri="{BB962C8B-B14F-4D97-AF65-F5344CB8AC3E}">
        <p14:creationId xmlns:p14="http://schemas.microsoft.com/office/powerpoint/2010/main" val="3725318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add-in for Microsoft Office enables authors and editors to embed Creative Commons licenses directly into Microsoft Word, PowerPoint, and Excel documents. With a Creative Commons license, authors can express their intentions regarding how their works may be used by others. The add-in allows the selection of a license, downloads it from the Creative Commons website, and inserts it directly into the working </a:t>
            </a:r>
            <a:r>
              <a:rPr lang="en-AU" dirty="0" err="1" smtClean="0"/>
              <a:t>document.</a:t>
            </a:r>
            <a:r>
              <a:rPr lang="en-AU" dirty="0" err="1"/>
              <a:t>e</a:t>
            </a:r>
            <a:r>
              <a:rPr lang="en-AU" dirty="0"/>
              <a:t> embedded in Microsoft Word, Excel and </a:t>
            </a:r>
            <a:r>
              <a:rPr lang="en-AU" dirty="0" err="1"/>
              <a:t>Powerpoint</a:t>
            </a:r>
            <a:r>
              <a:rPr lang="en-AU" dirty="0"/>
              <a:t> documents. </a:t>
            </a:r>
          </a:p>
        </p:txBody>
      </p:sp>
      <p:sp>
        <p:nvSpPr>
          <p:cNvPr id="4" name="Slide Number Placeholder 3"/>
          <p:cNvSpPr>
            <a:spLocks noGrp="1"/>
          </p:cNvSpPr>
          <p:nvPr>
            <p:ph type="sldNum" sz="quarter" idx="10"/>
          </p:nvPr>
        </p:nvSpPr>
        <p:spPr/>
        <p:txBody>
          <a:bodyPr/>
          <a:lstStyle/>
          <a:p>
            <a:fld id="{019D1AF1-5616-4073-85FE-5B13330E2DF0}" type="slidenum">
              <a:rPr lang="en-US" smtClean="0"/>
              <a:pPr/>
              <a:t>26</a:t>
            </a:fld>
            <a:endParaRPr lang="en-US"/>
          </a:p>
        </p:txBody>
      </p:sp>
    </p:spTree>
    <p:extLst>
      <p:ext uri="{BB962C8B-B14F-4D97-AF65-F5344CB8AC3E}">
        <p14:creationId xmlns:p14="http://schemas.microsoft.com/office/powerpoint/2010/main" val="1185502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effectLst/>
              </a:rPr>
              <a:t>CC Search-new search interface coming. In the meantime- useful for identifying</a:t>
            </a:r>
            <a:r>
              <a:rPr lang="en-AU" baseline="0" dirty="0" smtClean="0">
                <a:effectLst/>
              </a:rPr>
              <a:t> different open media sources</a:t>
            </a:r>
            <a:endParaRPr lang="en-AU" dirty="0" smtClean="0">
              <a:effectLst/>
            </a:endParaRPr>
          </a:p>
          <a:p>
            <a:endParaRPr lang="en-AU" dirty="0" smtClean="0">
              <a:effectLst/>
            </a:endParaRPr>
          </a:p>
          <a:p>
            <a:r>
              <a:rPr lang="en-AU" dirty="0" smtClean="0">
                <a:effectLst/>
              </a:rPr>
              <a:t>Google image- locate open licenced images; and; reverse image search for licence information</a:t>
            </a:r>
          </a:p>
          <a:p>
            <a:endParaRPr lang="en-AU" dirty="0" smtClean="0">
              <a:effectLst/>
            </a:endParaRPr>
          </a:p>
          <a:p>
            <a:r>
              <a:rPr lang="en-AU" dirty="0" smtClean="0">
                <a:effectLst/>
              </a:rPr>
              <a:t>Bing- filter for “License”;</a:t>
            </a:r>
            <a:r>
              <a:rPr lang="en-AU" baseline="0" dirty="0" smtClean="0">
                <a:effectLst/>
              </a:rPr>
              <a:t> and, reverse image search</a:t>
            </a:r>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27</a:t>
            </a:fld>
            <a:endParaRPr lang="en-US"/>
          </a:p>
        </p:txBody>
      </p:sp>
    </p:spTree>
    <p:extLst>
      <p:ext uri="{BB962C8B-B14F-4D97-AF65-F5344CB8AC3E}">
        <p14:creationId xmlns:p14="http://schemas.microsoft.com/office/powerpoint/2010/main" val="236666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19D1AF1-5616-4073-85FE-5B13330E2DF0}" type="slidenum">
              <a:rPr lang="en-US" smtClean="0"/>
              <a:pPr/>
              <a:t>28</a:t>
            </a:fld>
            <a:endParaRPr lang="en-US"/>
          </a:p>
        </p:txBody>
      </p:sp>
    </p:spTree>
    <p:extLst>
      <p:ext uri="{BB962C8B-B14F-4D97-AF65-F5344CB8AC3E}">
        <p14:creationId xmlns:p14="http://schemas.microsoft.com/office/powerpoint/2010/main" val="407263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29</a:t>
            </a:fld>
            <a:endParaRPr lang="en-US"/>
          </a:p>
        </p:txBody>
      </p:sp>
    </p:spTree>
    <p:extLst>
      <p:ext uri="{BB962C8B-B14F-4D97-AF65-F5344CB8AC3E}">
        <p14:creationId xmlns:p14="http://schemas.microsoft.com/office/powerpoint/2010/main" val="17724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r>
              <a:rPr lang="en-US" sz="1800" baseline="0" dirty="0" smtClean="0"/>
              <a:t>CC filled the gap between “all rights reserved” and the public domain. Before CC, a creator could either reserve all rights or give them all way. With CC, a creator can now maintain their copyright, while granting certain reuse permissions to the public. </a:t>
            </a:r>
          </a:p>
          <a:p>
            <a:endParaRPr lang="en-US" sz="18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When you find a work that has been released under a Creative Commons licence, you are always free to share, copy, and redistribute it in any medium or format. This permission cannot be taken away, as long </a:t>
            </a:r>
            <a:r>
              <a:rPr lang="en-US" sz="1800" u="sng" dirty="0" smtClean="0"/>
              <a:t>as you follow the license conditions</a:t>
            </a:r>
            <a:r>
              <a:rPr lang="en-US" sz="1800" dirty="0" smtClean="0"/>
              <a:t>.</a:t>
            </a:r>
          </a:p>
          <a:p>
            <a:endParaRPr lang="en-US" sz="18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CC uses icons which have gained full international recognition and which are not language specific</a:t>
            </a:r>
          </a:p>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3</a:t>
            </a:fld>
            <a:endParaRPr lang="en-US"/>
          </a:p>
        </p:txBody>
      </p:sp>
    </p:spTree>
    <p:extLst>
      <p:ext uri="{BB962C8B-B14F-4D97-AF65-F5344CB8AC3E}">
        <p14:creationId xmlns:p14="http://schemas.microsoft.com/office/powerpoint/2010/main" val="27328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lstStyle/>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30</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AU" dirty="0"/>
              <a:t>For version 3.0 and earlier, Creative Commons has also offered ported versions of its six core licenses for many jurisdictions (which usually correspond to countries, but not always). These ported licenses are based on the international license suite but have been modified to reflect local nuances in the expression of legal terms and conditions, drafting protocols, and language. The ported licenses and the international licenses are all intended to be legally effective everywhere. CC expects that few, if any, ports will be necessary for 4.0. </a:t>
            </a:r>
          </a:p>
          <a:p>
            <a:pPr rtl="0"/>
            <a:r>
              <a:rPr lang="en-AU" dirty="0"/>
              <a:t>CC recommends that you take advantage of the improvements in the 4.0 suite explained on the </a:t>
            </a:r>
            <a:r>
              <a:rPr lang="en-AU" dirty="0">
                <a:hlinkClick r:id="rId3" tooltip="License versions"/>
              </a:rPr>
              <a:t>license versions page</a:t>
            </a:r>
            <a:r>
              <a:rPr lang="en-AU" dirty="0"/>
              <a:t> unless there are </a:t>
            </a:r>
            <a:r>
              <a:rPr lang="en-AU" dirty="0">
                <a:hlinkClick r:id="rId4"/>
              </a:rPr>
              <a:t>particular considerations you are aware of</a:t>
            </a:r>
            <a:r>
              <a:rPr lang="en-AU" dirty="0"/>
              <a:t> that would require a ported license.</a:t>
            </a:r>
          </a:p>
          <a:p>
            <a:endParaRPr lang="en-US"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4</a:t>
            </a:fld>
            <a:endParaRPr lang="en-US"/>
          </a:p>
        </p:txBody>
      </p:sp>
    </p:spTree>
    <p:extLst>
      <p:ext uri="{BB962C8B-B14F-4D97-AF65-F5344CB8AC3E}">
        <p14:creationId xmlns:p14="http://schemas.microsoft.com/office/powerpoint/2010/main" val="3604793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Grp="1" noRot="1" noChangeAspect="1" noChangeArrowheads="1"/>
          </p:cNvSpPr>
          <p:nvPr>
            <p:ph type="sldImg"/>
          </p:nvPr>
        </p:nvSpPr>
        <p:spPr>
          <a:xfrm>
            <a:off x="920750" y="746125"/>
            <a:ext cx="4965700" cy="3725863"/>
          </a:xfrm>
          <a:solidFill>
            <a:srgbClr val="FFFFFF"/>
          </a:solidFill>
          <a:ln/>
        </p:spPr>
      </p:sp>
      <p:sp>
        <p:nvSpPr>
          <p:cNvPr id="1157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sz="1700" baseline="0" dirty="0" smtClean="0">
                <a:solidFill>
                  <a:srgbClr val="000000"/>
                </a:solidFill>
                <a:latin typeface="Lucida Grande" charset="0"/>
                <a:ea typeface="ＭＳ Ｐゴシック" charset="0"/>
                <a:cs typeface="Lucida Grande" charset="0"/>
                <a:sym typeface="Lucida Grande" charset="0"/>
              </a:rPr>
              <a:t>All of our legal tools are designed with the web in mind. CC licenses have a unique 3 layer design, which is a </a:t>
            </a:r>
            <a:r>
              <a:rPr lang="en-US" sz="1700" dirty="0" smtClean="0">
                <a:solidFill>
                  <a:srgbClr val="000000"/>
                </a:solidFill>
                <a:latin typeface="Lucida Grande" charset="0"/>
                <a:ea typeface="ＭＳ Ｐゴシック" charset="0"/>
                <a:cs typeface="Lucida Grande" charset="0"/>
                <a:sym typeface="Lucida Grande" charset="0"/>
              </a:rPr>
              <a:t>fancy </a:t>
            </a:r>
            <a:r>
              <a:rPr lang="en-US" sz="1700" dirty="0">
                <a:solidFill>
                  <a:srgbClr val="000000"/>
                </a:solidFill>
                <a:latin typeface="Lucida Grande" charset="0"/>
                <a:ea typeface="ＭＳ Ｐゴシック" charset="0"/>
                <a:cs typeface="Lucida Grande" charset="0"/>
                <a:sym typeface="Lucida Grande" charset="0"/>
              </a:rPr>
              <a:t>way of saying that you can communicate the license in three </a:t>
            </a:r>
            <a:r>
              <a:rPr lang="en-US" sz="1700" dirty="0" smtClean="0">
                <a:solidFill>
                  <a:srgbClr val="000000"/>
                </a:solidFill>
                <a:latin typeface="Lucida Grande" charset="0"/>
                <a:ea typeface="ＭＳ Ｐゴシック" charset="0"/>
                <a:cs typeface="Lucida Grande" charset="0"/>
                <a:sym typeface="Lucida Grande" charset="0"/>
              </a:rPr>
              <a:t>ways</a:t>
            </a:r>
            <a:r>
              <a:rPr lang="en-US" sz="1700" dirty="0">
                <a:solidFill>
                  <a:srgbClr val="000000"/>
                </a:solidFill>
                <a:latin typeface="Lucida Grande" charset="0"/>
                <a:ea typeface="ＭＳ Ｐゴシック" charset="0"/>
                <a:cs typeface="Lucida Grande" charset="0"/>
                <a:sym typeface="Lucida Grande" charset="0"/>
              </a:rPr>
              <a:t>: </a:t>
            </a:r>
            <a:r>
              <a:rPr lang="en-US" sz="1700" dirty="0" smtClean="0">
                <a:solidFill>
                  <a:srgbClr val="000000"/>
                </a:solidFill>
                <a:latin typeface="Lucida Grande" charset="0"/>
                <a:ea typeface="ＭＳ Ｐゴシック" charset="0"/>
                <a:cs typeface="Lucida Grande" charset="0"/>
                <a:sym typeface="Lucida Grande" charset="0"/>
              </a:rPr>
              <a:t>one way for </a:t>
            </a:r>
            <a:r>
              <a:rPr lang="en-US" sz="1700" dirty="0">
                <a:solidFill>
                  <a:srgbClr val="000000"/>
                </a:solidFill>
                <a:latin typeface="Lucida Grande" charset="0"/>
                <a:ea typeface="ＭＳ Ｐゴシック" charset="0"/>
                <a:cs typeface="Lucida Grande" charset="0"/>
                <a:sym typeface="Lucida Grande" charset="0"/>
              </a:rPr>
              <a:t>lawyers, </a:t>
            </a:r>
            <a:r>
              <a:rPr lang="en-US" sz="1700" dirty="0" smtClean="0">
                <a:solidFill>
                  <a:srgbClr val="000000"/>
                </a:solidFill>
                <a:latin typeface="Lucida Grande" charset="0"/>
                <a:ea typeface="ＭＳ Ｐゴシック" charset="0"/>
                <a:cs typeface="Lucida Grande" charset="0"/>
                <a:sym typeface="Lucida Grande" charset="0"/>
              </a:rPr>
              <a:t>one</a:t>
            </a:r>
            <a:r>
              <a:rPr lang="en-US" sz="1700" baseline="0" dirty="0" smtClean="0">
                <a:solidFill>
                  <a:srgbClr val="000000"/>
                </a:solidFill>
                <a:latin typeface="Lucida Grande" charset="0"/>
                <a:ea typeface="ＭＳ Ｐゴシック" charset="0"/>
                <a:cs typeface="Lucida Grande" charset="0"/>
                <a:sym typeface="Lucida Grande" charset="0"/>
              </a:rPr>
              <a:t> way </a:t>
            </a:r>
            <a:r>
              <a:rPr lang="en-US" sz="1700" dirty="0" smtClean="0">
                <a:solidFill>
                  <a:srgbClr val="000000"/>
                </a:solidFill>
                <a:latin typeface="Lucida Grande" charset="0"/>
                <a:ea typeface="ＭＳ Ｐゴシック" charset="0"/>
                <a:cs typeface="Lucida Grande" charset="0"/>
                <a:sym typeface="Lucida Grande" charset="0"/>
              </a:rPr>
              <a:t>for normal users, and one way </a:t>
            </a:r>
            <a:r>
              <a:rPr lang="en-US" sz="1700" dirty="0">
                <a:solidFill>
                  <a:srgbClr val="000000"/>
                </a:solidFill>
                <a:latin typeface="Lucida Grande" charset="0"/>
                <a:ea typeface="ＭＳ Ｐゴシック" charset="0"/>
                <a:cs typeface="Lucida Grande" charset="0"/>
                <a:sym typeface="Lucida Grande" charset="0"/>
              </a:rPr>
              <a:t>for machines</a:t>
            </a:r>
            <a:r>
              <a:rPr lang="en-US" sz="1700" dirty="0" smtClean="0">
                <a:solidFill>
                  <a:srgbClr val="000000"/>
                </a:solidFill>
                <a:latin typeface="Lucida Grande" charset="0"/>
                <a:ea typeface="ＭＳ Ｐゴシック" charset="0"/>
                <a:cs typeface="Lucida Grande" charset="0"/>
                <a:sym typeface="Lucida Grande" charset="0"/>
              </a:rPr>
              <a:t>. </a:t>
            </a:r>
          </a:p>
          <a:p>
            <a:pPr marL="79375" eaLnBrk="1" hangingPunct="1"/>
            <a:endParaRPr lang="en-US" sz="1700"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sz="1700" dirty="0" smtClean="0">
                <a:solidFill>
                  <a:srgbClr val="000000"/>
                </a:solidFill>
                <a:latin typeface="Lucida Grande" charset="0"/>
                <a:ea typeface="ＭＳ Ｐゴシック" charset="0"/>
                <a:cs typeface="Lucida Grande" charset="0"/>
                <a:sym typeface="Lucida Grande" charset="0"/>
              </a:rPr>
              <a:t>This</a:t>
            </a:r>
            <a:r>
              <a:rPr lang="en-US" sz="1700" baseline="0" dirty="0" smtClean="0">
                <a:solidFill>
                  <a:srgbClr val="000000"/>
                </a:solidFill>
                <a:latin typeface="Lucida Grande" charset="0"/>
                <a:ea typeface="ＭＳ Ｐゴシック" charset="0"/>
                <a:cs typeface="Lucida Grande" charset="0"/>
                <a:sym typeface="Lucida Grande" charset="0"/>
              </a:rPr>
              <a:t> layered </a:t>
            </a:r>
            <a:r>
              <a:rPr lang="en-US" sz="1700" dirty="0" smtClean="0">
                <a:solidFill>
                  <a:srgbClr val="000000"/>
                </a:solidFill>
                <a:latin typeface="Lucida Grande" charset="0"/>
                <a:ea typeface="ＭＳ Ｐゴシック" charset="0"/>
                <a:cs typeface="Lucida Grande" charset="0"/>
                <a:sym typeface="Lucida Grande" charset="0"/>
              </a:rPr>
              <a:t>design</a:t>
            </a:r>
            <a:r>
              <a:rPr lang="en-US" sz="1700" baseline="0" dirty="0" smtClean="0">
                <a:solidFill>
                  <a:srgbClr val="000000"/>
                </a:solidFill>
                <a:latin typeface="Lucida Grande" charset="0"/>
                <a:ea typeface="ＭＳ Ｐゴシック" charset="0"/>
                <a:cs typeface="Lucida Grande" charset="0"/>
                <a:sym typeface="Lucida Grande" charset="0"/>
              </a:rPr>
              <a:t> is part of what makes CC the global standard for copyright licensing. </a:t>
            </a:r>
          </a:p>
          <a:p>
            <a:pPr marL="79375" eaLnBrk="1" hangingPunct="1"/>
            <a:endParaRPr lang="en-US" sz="1700" baseline="0" dirty="0" smtClean="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116"/>
          <p:cNvSpPr>
            <a:spLocks noGrp="1" noRot="1" noChangeAspect="1" noTextEdit="1"/>
          </p:cNvSpPr>
          <p:nvPr>
            <p:ph type="sldImg" idx="2"/>
          </p:nvPr>
        </p:nvSpPr>
        <p:spPr>
          <a:xfrm>
            <a:off x="920750" y="746125"/>
            <a:ext cx="4965700" cy="3725863"/>
          </a:xfrm>
          <a:solidFill>
            <a:srgbClr val="FFFFFF"/>
          </a:solidFill>
          <a:ln/>
        </p:spPr>
      </p:sp>
      <p:sp>
        <p:nvSpPr>
          <p:cNvPr id="73730" name="Shape 117"/>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800" dirty="0" smtClean="0">
                <a:solidFill>
                  <a:srgbClr val="000000"/>
                </a:solidFill>
                <a:latin typeface="Open Sans" charset="0"/>
                <a:cs typeface="Open Sans" charset="0"/>
                <a:sym typeface="Open Sans" charset="0"/>
              </a:rPr>
              <a:t>So just a quick snapshot of each - </a:t>
            </a:r>
            <a:r>
              <a:rPr lang="en-US" sz="1800" dirty="0">
                <a:latin typeface="Open Sans" charset="0"/>
                <a:cs typeface="Open Sans" charset="0"/>
                <a:sym typeface="Open Sans" charset="0"/>
              </a:rPr>
              <a:t>the first, base layer</a:t>
            </a:r>
            <a:r>
              <a:rPr lang="en-US" sz="1800" dirty="0">
                <a:solidFill>
                  <a:srgbClr val="000000"/>
                </a:solidFill>
                <a:latin typeface="Open Sans" charset="0"/>
                <a:cs typeface="Open Sans" charset="0"/>
                <a:sym typeface="Open Sans" charset="0"/>
              </a:rPr>
              <a:t> is the actual license, the document that </a:t>
            </a:r>
            <a:r>
              <a:rPr lang="en-US" sz="1800" dirty="0" smtClean="0">
                <a:solidFill>
                  <a:srgbClr val="000000"/>
                </a:solidFill>
                <a:latin typeface="Open Sans" charset="0"/>
                <a:cs typeface="Open Sans" charset="0"/>
                <a:sym typeface="Open Sans" charset="0"/>
              </a:rPr>
              <a:t>lawyers around the world have </a:t>
            </a:r>
            <a:r>
              <a:rPr lang="en-US" sz="1800" dirty="0">
                <a:solidFill>
                  <a:srgbClr val="000000"/>
                </a:solidFill>
                <a:latin typeface="Open Sans" charset="0"/>
                <a:cs typeface="Open Sans" charset="0"/>
                <a:sym typeface="Open Sans" charset="0"/>
              </a:rPr>
              <a:t>drafted and vetted so that the license works like it’s supposed to according to </a:t>
            </a:r>
            <a:r>
              <a:rPr lang="en-US" sz="1800" dirty="0" smtClean="0">
                <a:solidFill>
                  <a:srgbClr val="000000"/>
                </a:solidFill>
                <a:latin typeface="Open Sans" charset="0"/>
                <a:cs typeface="Open Sans" charset="0"/>
                <a:sym typeface="Open Sans" charset="0"/>
              </a:rPr>
              <a:t>domestic and </a:t>
            </a:r>
            <a:r>
              <a:rPr lang="en-US" sz="1800" dirty="0">
                <a:solidFill>
                  <a:srgbClr val="000000"/>
                </a:solidFill>
                <a:latin typeface="Open Sans" charset="0"/>
                <a:cs typeface="Open Sans" charset="0"/>
                <a:sym typeface="Open Sans" charset="0"/>
              </a:rPr>
              <a:t>international copyright laws. </a:t>
            </a:r>
            <a:r>
              <a:rPr lang="en-US" sz="1800" dirty="0" smtClean="0">
                <a:solidFill>
                  <a:srgbClr val="000000"/>
                </a:solidFill>
                <a:latin typeface="Open Sans" charset="0"/>
                <a:cs typeface="Open Sans" charset="0"/>
                <a:sym typeface="Open Sans" charset="0"/>
              </a:rPr>
              <a:t>We call this the legal code - written </a:t>
            </a:r>
            <a:r>
              <a:rPr lang="en-US" sz="1800" dirty="0">
                <a:solidFill>
                  <a:srgbClr val="000000"/>
                </a:solidFill>
                <a:latin typeface="Open Sans" charset="0"/>
                <a:cs typeface="Open Sans" charset="0"/>
                <a:sym typeface="Open Sans" charset="0"/>
              </a:rPr>
              <a:t>by and for lawyers</a:t>
            </a:r>
            <a:r>
              <a:rPr lang="en-US" sz="1800" dirty="0" smtClean="0">
                <a:solidFill>
                  <a:srgbClr val="000000"/>
                </a:solidFill>
                <a:latin typeface="Open Sans" charset="0"/>
                <a:cs typeface="Open Sans" charset="0"/>
                <a:sym typeface="Open Sans" charset="0"/>
              </a:rPr>
              <a:t>.</a:t>
            </a:r>
            <a:r>
              <a:rPr lang="en-US" sz="1800" baseline="0" dirty="0" smtClean="0">
                <a:solidFill>
                  <a:srgbClr val="000000"/>
                </a:solidFill>
                <a:latin typeface="Open Sans" charset="0"/>
                <a:cs typeface="Open Sans" charset="0"/>
                <a:sym typeface="Open Sans" charset="0"/>
              </a:rPr>
              <a:t> </a:t>
            </a:r>
            <a:endParaRPr lang="en-US" sz="1800" dirty="0">
              <a:solidFill>
                <a:srgbClr val="000000"/>
              </a:solidFill>
              <a:latin typeface="Open Sans" charset="0"/>
              <a:cs typeface="Open Sans" charset="0"/>
              <a:sym typeface="Open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3" name="Shape 122"/>
          <p:cNvSpPr>
            <a:spLocks noGrp="1" noRot="1" noChangeAspect="1" noTextEdit="1"/>
          </p:cNvSpPr>
          <p:nvPr>
            <p:ph type="sldImg" idx="2"/>
          </p:nvPr>
        </p:nvSpPr>
        <p:spPr>
          <a:xfrm>
            <a:off x="920750" y="746125"/>
            <a:ext cx="4965700" cy="3725863"/>
          </a:xfrm>
          <a:solidFill>
            <a:srgbClr val="FFFFFF"/>
          </a:solidFill>
          <a:ln/>
        </p:spPr>
      </p:sp>
      <p:sp>
        <p:nvSpPr>
          <p:cNvPr id="74754" name="Shape 123"/>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900" dirty="0" smtClean="0">
                <a:solidFill>
                  <a:srgbClr val="000000"/>
                </a:solidFill>
                <a:latin typeface="Open Sans" charset="0"/>
                <a:cs typeface="Open Sans" charset="0"/>
                <a:sym typeface="Open Sans" charset="0"/>
              </a:rPr>
              <a:t>The second layer is written</a:t>
            </a:r>
            <a:r>
              <a:rPr lang="en-US" sz="1900" baseline="0" dirty="0" smtClean="0">
                <a:solidFill>
                  <a:srgbClr val="000000"/>
                </a:solidFill>
                <a:latin typeface="Open Sans" charset="0"/>
                <a:cs typeface="Open Sans" charset="0"/>
                <a:sym typeface="Open Sans" charset="0"/>
              </a:rPr>
              <a:t> in </a:t>
            </a:r>
            <a:r>
              <a:rPr lang="en-US" sz="1900" dirty="0" smtClean="0">
                <a:solidFill>
                  <a:srgbClr val="000000"/>
                </a:solidFill>
                <a:latin typeface="Open Sans" charset="0"/>
                <a:cs typeface="Open Sans" charset="0"/>
                <a:sym typeface="Open Sans" charset="0"/>
              </a:rPr>
              <a:t>a </a:t>
            </a:r>
            <a:r>
              <a:rPr lang="en-US" sz="1900" dirty="0">
                <a:solidFill>
                  <a:srgbClr val="000000"/>
                </a:solidFill>
                <a:latin typeface="Open Sans" charset="0"/>
                <a:cs typeface="Open Sans" charset="0"/>
                <a:sym typeface="Open Sans" charset="0"/>
              </a:rPr>
              <a:t>format that </a:t>
            </a:r>
            <a:r>
              <a:rPr lang="en-US" sz="1900" dirty="0" smtClean="0">
                <a:solidFill>
                  <a:srgbClr val="000000"/>
                </a:solidFill>
                <a:latin typeface="Open Sans" charset="0"/>
                <a:cs typeface="Open Sans" charset="0"/>
                <a:sym typeface="Open Sans" charset="0"/>
              </a:rPr>
              <a:t>any user could read and understand. </a:t>
            </a:r>
            <a:endParaRPr lang="en-US" sz="1900" dirty="0">
              <a:solidFill>
                <a:srgbClr val="000000"/>
              </a:solidFill>
              <a:latin typeface="Open Sans" charset="0"/>
              <a:cs typeface="Open Sans" charset="0"/>
              <a:sym typeface="Open Sans" charset="0"/>
            </a:endParaRPr>
          </a:p>
          <a:p>
            <a:pPr>
              <a:spcBef>
                <a:spcPct val="0"/>
              </a:spcBef>
              <a:buSzPct val="25000"/>
            </a:pPr>
            <a:r>
              <a:rPr lang="en-US" sz="1900" dirty="0" smtClean="0">
                <a:solidFill>
                  <a:srgbClr val="000000"/>
                </a:solidFill>
                <a:latin typeface="Open Sans" charset="0"/>
                <a:cs typeface="Open Sans" charset="0"/>
                <a:sym typeface="Open Sans" charset="0"/>
              </a:rPr>
              <a:t>We </a:t>
            </a:r>
            <a:r>
              <a:rPr lang="en-US" sz="1900" dirty="0">
                <a:solidFill>
                  <a:srgbClr val="000000"/>
                </a:solidFill>
                <a:latin typeface="Open Sans" charset="0"/>
                <a:cs typeface="Open Sans" charset="0"/>
                <a:sym typeface="Open Sans" charset="0"/>
              </a:rPr>
              <a:t>call this the “human readable” summary of the license, which sums up the most important terms and conditions of the license </a:t>
            </a:r>
            <a:r>
              <a:rPr lang="en-US" sz="1900" dirty="0" smtClean="0">
                <a:solidFill>
                  <a:srgbClr val="000000"/>
                </a:solidFill>
                <a:latin typeface="Open Sans" charset="0"/>
                <a:cs typeface="Open Sans" charset="0"/>
                <a:sym typeface="Open Sans" charset="0"/>
              </a:rPr>
              <a:t>in </a:t>
            </a:r>
            <a:r>
              <a:rPr lang="en-US" sz="1900" dirty="0">
                <a:solidFill>
                  <a:srgbClr val="000000"/>
                </a:solidFill>
                <a:latin typeface="Open Sans" charset="0"/>
                <a:cs typeface="Open Sans" charset="0"/>
                <a:sym typeface="Open Sans" charset="0"/>
              </a:rPr>
              <a:t>non-technical language.</a:t>
            </a:r>
          </a:p>
          <a:p>
            <a:pPr>
              <a:spcBef>
                <a:spcPct val="0"/>
              </a:spcBef>
              <a:buSzPct val="25000"/>
            </a:pPr>
            <a:r>
              <a:rPr lang="en-US" sz="1900" dirty="0" smtClean="0">
                <a:solidFill>
                  <a:srgbClr val="000000"/>
                </a:solidFill>
                <a:latin typeface="Open Sans" charset="0"/>
                <a:cs typeface="Open Sans" charset="0"/>
                <a:sym typeface="Open Sans" charset="0"/>
              </a:rPr>
              <a:t>One </a:t>
            </a:r>
            <a:r>
              <a:rPr lang="en-US" sz="1900" dirty="0">
                <a:solidFill>
                  <a:srgbClr val="000000"/>
                </a:solidFill>
                <a:latin typeface="Open Sans" charset="0"/>
                <a:cs typeface="Open Sans" charset="0"/>
                <a:sym typeface="Open Sans" charset="0"/>
              </a:rPr>
              <a:t>way to think of it is as the user-friendly interface to the actual license.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128"/>
          <p:cNvSpPr>
            <a:spLocks noGrp="1" noRot="1" noChangeAspect="1" noTextEdit="1"/>
          </p:cNvSpPr>
          <p:nvPr>
            <p:ph type="sldImg" idx="2"/>
          </p:nvPr>
        </p:nvSpPr>
        <p:spPr>
          <a:solidFill>
            <a:srgbClr val="FFFFFF"/>
          </a:solidFill>
          <a:ln/>
        </p:spPr>
      </p:sp>
      <p:sp>
        <p:nvSpPr>
          <p:cNvPr id="75778" name="Shape 12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p>
            <a:pPr>
              <a:spcBef>
                <a:spcPct val="0"/>
              </a:spcBef>
              <a:buSzPct val="25000"/>
            </a:pPr>
            <a:r>
              <a:rPr lang="en-US" sz="1600" dirty="0" smtClean="0">
                <a:solidFill>
                  <a:srgbClr val="000000"/>
                </a:solidFill>
                <a:latin typeface="Open Sans" charset="0"/>
                <a:cs typeface="Open Sans" charset="0"/>
                <a:sym typeface="Open Sans" charset="0"/>
              </a:rPr>
              <a:t>The </a:t>
            </a:r>
            <a:r>
              <a:rPr lang="en-US" sz="1600" dirty="0">
                <a:solidFill>
                  <a:srgbClr val="000000"/>
                </a:solidFill>
                <a:latin typeface="Open Sans" charset="0"/>
                <a:cs typeface="Open Sans" charset="0"/>
                <a:sym typeface="Open Sans" charset="0"/>
              </a:rPr>
              <a:t>third and final layer </a:t>
            </a:r>
            <a:r>
              <a:rPr lang="en-US" sz="1600" dirty="0" smtClean="0">
                <a:solidFill>
                  <a:srgbClr val="000000"/>
                </a:solidFill>
                <a:latin typeface="Open Sans" charset="0"/>
                <a:cs typeface="Open Sans" charset="0"/>
                <a:sym typeface="Open Sans" charset="0"/>
              </a:rPr>
              <a:t>is </a:t>
            </a:r>
            <a:r>
              <a:rPr lang="en-US" sz="1600" dirty="0">
                <a:solidFill>
                  <a:srgbClr val="000000"/>
                </a:solidFill>
                <a:latin typeface="Open Sans" charset="0"/>
                <a:cs typeface="Open Sans" charset="0"/>
                <a:sym typeface="Open Sans" charset="0"/>
              </a:rPr>
              <a:t>the machine-readable metadata. This is what really makes </a:t>
            </a:r>
            <a:r>
              <a:rPr lang="en-US" sz="1600" dirty="0" smtClean="0">
                <a:solidFill>
                  <a:srgbClr val="000000"/>
                </a:solidFill>
                <a:latin typeface="Open Sans" charset="0"/>
                <a:cs typeface="Open Sans" charset="0"/>
                <a:sym typeface="Open Sans" charset="0"/>
              </a:rPr>
              <a:t>our tools really relevant for the digital age</a:t>
            </a:r>
            <a:r>
              <a:rPr lang="en-US" sz="1600" dirty="0">
                <a:solidFill>
                  <a:srgbClr val="000000"/>
                </a:solidFill>
                <a:latin typeface="Open Sans" charset="0"/>
                <a:cs typeface="Open Sans" charset="0"/>
                <a:sym typeface="Open Sans" charset="0"/>
              </a:rPr>
              <a:t>. This small snippet of HTML code summarizes the </a:t>
            </a:r>
            <a:r>
              <a:rPr lang="en-US" sz="1600" dirty="0" smtClean="0">
                <a:solidFill>
                  <a:srgbClr val="000000"/>
                </a:solidFill>
                <a:latin typeface="Open Sans" charset="0"/>
                <a:cs typeface="Open Sans" charset="0"/>
                <a:sym typeface="Open Sans" charset="0"/>
              </a:rPr>
              <a:t>license </a:t>
            </a:r>
            <a:r>
              <a:rPr lang="en-US" sz="1600" dirty="0">
                <a:solidFill>
                  <a:srgbClr val="000000"/>
                </a:solidFill>
                <a:latin typeface="Open Sans" charset="0"/>
                <a:cs typeface="Open Sans" charset="0"/>
                <a:sym typeface="Open Sans" charset="0"/>
              </a:rPr>
              <a:t>and associated metadata </a:t>
            </a:r>
            <a:r>
              <a:rPr lang="en-US" sz="1600" dirty="0" smtClean="0">
                <a:solidFill>
                  <a:srgbClr val="000000"/>
                </a:solidFill>
                <a:latin typeface="Open Sans" charset="0"/>
                <a:cs typeface="Open Sans" charset="0"/>
                <a:sym typeface="Open Sans" charset="0"/>
              </a:rPr>
              <a:t>(such as author</a:t>
            </a:r>
            <a:r>
              <a:rPr lang="en-US" sz="1600" baseline="0" dirty="0" smtClean="0">
                <a:solidFill>
                  <a:srgbClr val="000000"/>
                </a:solidFill>
                <a:latin typeface="Open Sans" charset="0"/>
                <a:cs typeface="Open Sans" charset="0"/>
                <a:sym typeface="Open Sans" charset="0"/>
              </a:rPr>
              <a:t> and </a:t>
            </a:r>
            <a:r>
              <a:rPr lang="en-US" sz="1600" dirty="0" smtClean="0">
                <a:solidFill>
                  <a:srgbClr val="000000"/>
                </a:solidFill>
                <a:latin typeface="Open Sans" charset="0"/>
                <a:cs typeface="Open Sans" charset="0"/>
                <a:sym typeface="Open Sans" charset="0"/>
              </a:rPr>
              <a:t>date) </a:t>
            </a:r>
            <a:r>
              <a:rPr lang="en-US" sz="1600" dirty="0">
                <a:solidFill>
                  <a:srgbClr val="000000"/>
                </a:solidFill>
                <a:latin typeface="Open Sans" charset="0"/>
                <a:cs typeface="Open Sans" charset="0"/>
                <a:sym typeface="Open Sans" charset="0"/>
              </a:rPr>
              <a:t>into a format that software, search engines, and other kinds of technology can understand. </a:t>
            </a:r>
          </a:p>
          <a:p>
            <a:pPr>
              <a:spcBef>
                <a:spcPct val="0"/>
              </a:spcBef>
              <a:buSzPct val="25000"/>
            </a:pPr>
            <a:endParaRPr lang="en-US" sz="1600" dirty="0" smtClean="0">
              <a:solidFill>
                <a:srgbClr val="000000"/>
              </a:solidFill>
              <a:latin typeface="Open Sans" charset="0"/>
              <a:cs typeface="Open Sans" charset="0"/>
              <a:sym typeface="Open Sans" charset="0"/>
            </a:endParaRPr>
          </a:p>
          <a:p>
            <a:pPr marL="0" marR="0" indent="0" algn="l" defTabSz="914400" rtl="0" eaLnBrk="1" fontAlgn="auto" latinLnBrk="0" hangingPunct="1">
              <a:lnSpc>
                <a:spcPct val="100000"/>
              </a:lnSpc>
              <a:spcBef>
                <a:spcPct val="0"/>
              </a:spcBef>
              <a:spcAft>
                <a:spcPts val="0"/>
              </a:spcAft>
              <a:buClrTx/>
              <a:buSzPct val="25000"/>
              <a:buFontTx/>
              <a:buNone/>
              <a:tabLst/>
              <a:defRPr/>
            </a:pPr>
            <a:r>
              <a:rPr lang="en-US" sz="1600" dirty="0" smtClean="0"/>
              <a:t>When you choose a licence, the licence chooser automatically generates HTML code to produce the following licence notice for you (see licence chooser later in the presentation). </a:t>
            </a:r>
            <a:r>
              <a:rPr lang="en-US" sz="1600" baseline="0" dirty="0" smtClean="0"/>
              <a:t> </a:t>
            </a:r>
            <a:r>
              <a:rPr lang="en-US" sz="1600" baseline="0" dirty="0" smtClean="0">
                <a:solidFill>
                  <a:srgbClr val="000000"/>
                </a:solidFill>
                <a:latin typeface="Open Sans" charset="0"/>
                <a:cs typeface="Open Sans" charset="0"/>
                <a:sym typeface="Open Sans" charset="0"/>
              </a:rPr>
              <a:t>All </a:t>
            </a:r>
            <a:r>
              <a:rPr lang="en-US" sz="1600" baseline="0" dirty="0" smtClean="0">
                <a:solidFill>
                  <a:srgbClr val="000000"/>
                </a:solidFill>
                <a:latin typeface="Open Sans" charset="0"/>
                <a:cs typeface="Open Sans" charset="0"/>
                <a:sym typeface="Open Sans" charset="0"/>
              </a:rPr>
              <a:t>you have to do is copy and paste it into you your webpage editor</a:t>
            </a:r>
            <a:r>
              <a:rPr lang="en-US" sz="1600" dirty="0" smtClean="0">
                <a:solidFill>
                  <a:srgbClr val="000000"/>
                </a:solidFill>
                <a:latin typeface="Open Sans" charset="0"/>
                <a:cs typeface="Open Sans" charset="0"/>
                <a:sym typeface="Open Sans" charset="0"/>
              </a:rPr>
              <a:t>. </a:t>
            </a:r>
            <a:endParaRPr lang="en-US" sz="1600" dirty="0" smtClean="0">
              <a:solidFill>
                <a:srgbClr val="000000"/>
              </a:solidFill>
              <a:latin typeface="Open Sans" charset="0"/>
              <a:cs typeface="Open Sans" charset="0"/>
              <a:sym typeface="Open Sans" charset="0"/>
            </a:endParaRPr>
          </a:p>
          <a:p>
            <a:pPr>
              <a:spcBef>
                <a:spcPct val="0"/>
              </a:spcBef>
              <a:buSzPct val="25000"/>
            </a:pPr>
            <a:endParaRPr lang="en-US" sz="1600" dirty="0" smtClean="0">
              <a:solidFill>
                <a:srgbClr val="000000"/>
              </a:solidFill>
              <a:latin typeface="Open Sans" charset="0"/>
              <a:cs typeface="Open Sans" charset="0"/>
              <a:sym typeface="Open Sans" charset="0"/>
            </a:endParaRPr>
          </a:p>
          <a:p>
            <a:pPr>
              <a:spcBef>
                <a:spcPct val="0"/>
              </a:spcBef>
              <a:buSzPct val="25000"/>
            </a:pPr>
            <a:r>
              <a:rPr lang="en-US" sz="1600" dirty="0" smtClean="0"/>
              <a:t>When someone clicks on the icon or the licence name in the notice, they are taken to the Commons Deed for that licence.</a:t>
            </a:r>
          </a:p>
          <a:p>
            <a:pPr>
              <a:spcBef>
                <a:spcPct val="0"/>
              </a:spcBef>
              <a:buSzPct val="25000"/>
            </a:pPr>
            <a:endParaRPr lang="en-US" sz="1600" dirty="0" smtClean="0">
              <a:solidFill>
                <a:srgbClr val="000000"/>
              </a:solidFill>
              <a:latin typeface="Open Sans" charset="0"/>
              <a:cs typeface="Open Sans" charset="0"/>
              <a:sym typeface="Open Sans" charset="0"/>
            </a:endParaRPr>
          </a:p>
          <a:p>
            <a:pPr>
              <a:spcBef>
                <a:spcPct val="0"/>
              </a:spcBef>
              <a:buSzPct val="25000"/>
            </a:pPr>
            <a:endParaRPr lang="en-US" sz="1600" dirty="0">
              <a:solidFill>
                <a:srgbClr val="000000"/>
              </a:solidFill>
              <a:latin typeface="Open Sans" charset="0"/>
              <a:cs typeface="Open Sans" charset="0"/>
              <a:sym typeface="Open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AU" sz="2400" dirty="0"/>
              <a:t>Some Rights Reserved </a:t>
            </a:r>
          </a:p>
          <a:p>
            <a:pPr eaLnBrk="1" hangingPunct="1"/>
            <a:endParaRPr lang="en-AU" sz="2400" dirty="0"/>
          </a:p>
          <a:p>
            <a:pPr eaLnBrk="1" hangingPunct="1"/>
            <a:r>
              <a:rPr lang="en-AU" sz="2400" dirty="0"/>
              <a:t>allow content creators to specify the limits that apply to reuse of their work when they make </a:t>
            </a:r>
            <a:r>
              <a:rPr lang="en-AU" sz="2400" u="sng" dirty="0"/>
              <a:t>it available online</a:t>
            </a:r>
            <a:r>
              <a:rPr lang="en-AU" dirty="0" smtClean="0"/>
              <a:t>.  </a:t>
            </a:r>
          </a:p>
          <a:p>
            <a:pPr eaLnBrk="1" hangingPunct="1"/>
            <a:endParaRPr lang="en-AU" dirty="0"/>
          </a:p>
          <a:p>
            <a:pPr eaLnBrk="1" hangingPunct="1"/>
            <a:r>
              <a:rPr lang="en-US" dirty="0"/>
              <a:t>The four different licence terms are:</a:t>
            </a:r>
          </a:p>
          <a:p>
            <a:r>
              <a:rPr lang="en-US" dirty="0"/>
              <a:t>Attribution: You must always provide credit to the original author.</a:t>
            </a:r>
          </a:p>
          <a:p>
            <a:endParaRPr lang="en-US" dirty="0"/>
          </a:p>
          <a:p>
            <a:r>
              <a:rPr lang="en-US" dirty="0"/>
              <a:t>Share-Alike: If you remix, transform, or build upon the material, you must distribute your contributions under the same license as the original.</a:t>
            </a:r>
          </a:p>
          <a:p>
            <a:endParaRPr lang="en-US" dirty="0"/>
          </a:p>
          <a:p>
            <a:r>
              <a:rPr lang="en-US" dirty="0"/>
              <a:t>Non-Commercial: You may not use the material for commercial purposes.</a:t>
            </a:r>
          </a:p>
          <a:p>
            <a:endParaRPr lang="en-US" dirty="0"/>
          </a:p>
          <a:p>
            <a:r>
              <a:rPr lang="en-US" dirty="0"/>
              <a:t>No-Derivatives: You may not distribute modified versions of the work.</a:t>
            </a:r>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019D1AF1-5616-4073-85FE-5B13330E2DF0}" type="slidenum">
              <a:rPr lang="en-US" smtClean="0"/>
              <a:pPr/>
              <a:t>9</a:t>
            </a:fld>
            <a:endParaRPr lang="en-US"/>
          </a:p>
        </p:txBody>
      </p:sp>
    </p:spTree>
    <p:extLst>
      <p:ext uri="{BB962C8B-B14F-4D97-AF65-F5344CB8AC3E}">
        <p14:creationId xmlns:p14="http://schemas.microsoft.com/office/powerpoint/2010/main" val="418686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27020199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2949498235"/>
      </p:ext>
    </p:extLst>
  </p:cSld>
  <p:clrMapOvr>
    <a:masterClrMapping/>
  </p:clrMapOvr>
  <p:transition>
    <p:pull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1427941222"/>
      </p:ext>
    </p:extLst>
  </p:cSld>
  <p:clrMapOvr>
    <a:masterClrMapping/>
  </p:clrMapOvr>
  <p:transition>
    <p:pull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2275933374"/>
      </p:ext>
    </p:extLst>
  </p:cSld>
  <p:clrMapOvr>
    <a:masterClrMapping/>
  </p:clrMapOvr>
  <p:transition>
    <p:pull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1798952600"/>
      </p:ext>
    </p:extLst>
  </p:cSld>
  <p:clrMapOvr>
    <a:masterClrMapping/>
  </p:clrMapOvr>
  <p:transition>
    <p:pull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1034301619"/>
      </p:ext>
    </p:extLst>
  </p:cSld>
  <p:clrMapOvr>
    <a:masterClrMapping/>
  </p:clrMapOvr>
  <p:transition>
    <p:pull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14179409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656067729"/>
      </p:ext>
    </p:extLst>
  </p:cSld>
  <p:clrMapOvr>
    <a:masterClrMapping/>
  </p:clrMapOvr>
  <p:transition>
    <p:pull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1249128790"/>
      </p:ext>
    </p:extLst>
  </p:cSld>
  <p:clrMapOvr>
    <a:masterClrMapping/>
  </p:clrMapOvr>
  <p:transition>
    <p:pull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2730116199"/>
      </p:ext>
    </p:extLst>
  </p:cSld>
  <p:clrMapOvr>
    <a:masterClrMapping/>
  </p:clrMapOvr>
  <p:transition>
    <p:pull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F11D11-5AD7-43F9-8F6A-DE04FB1C7D03}" type="datetimeFigureOut">
              <a:rPr lang="en-US" smtClean="0"/>
              <a:pPr/>
              <a:t>23/06/2015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1D835F1-CCEF-48CF-818B-C2F21610AFF7}" type="slidenum">
              <a:rPr lang="en-AU" smtClean="0"/>
              <a:pPr/>
              <a:t>‹#›</a:t>
            </a:fld>
            <a:endParaRPr lang="en-AU"/>
          </a:p>
        </p:txBody>
      </p:sp>
    </p:spTree>
    <p:extLst>
      <p:ext uri="{BB962C8B-B14F-4D97-AF65-F5344CB8AC3E}">
        <p14:creationId xmlns:p14="http://schemas.microsoft.com/office/powerpoint/2010/main" val="506574558"/>
      </p:ext>
    </p:extLst>
  </p:cSld>
  <p:clrMapOvr>
    <a:masterClrMapping/>
  </p:clrMapOvr>
  <p:transition>
    <p:pull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F11D11-5AD7-43F9-8F6A-DE04FB1C7D03}" type="datetimeFigureOut">
              <a:rPr lang="en-US" smtClean="0"/>
              <a:pPr/>
              <a:t>23/06/2015</a:t>
            </a:fld>
            <a:endParaRPr lang="en-AU"/>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835F1-CCEF-48CF-818B-C2F21610AFF7}" type="slidenum">
              <a:rPr lang="en-AU" smtClean="0"/>
              <a:pPr/>
              <a:t>‹#›</a:t>
            </a:fld>
            <a:endParaRPr lang="en-AU"/>
          </a:p>
        </p:txBody>
      </p:sp>
      <p:grpSp>
        <p:nvGrpSpPr>
          <p:cNvPr id="7" name="Group 4"/>
          <p:cNvGrpSpPr>
            <a:grpSpLocks noChangeAspect="1"/>
          </p:cNvGrpSpPr>
          <p:nvPr userDrawn="1"/>
        </p:nvGrpSpPr>
        <p:grpSpPr bwMode="auto">
          <a:xfrm>
            <a:off x="0" y="338138"/>
            <a:ext cx="9144000" cy="384175"/>
            <a:chOff x="0" y="213"/>
            <a:chExt cx="5760" cy="242"/>
          </a:xfrm>
        </p:grpSpPr>
        <p:sp>
          <p:nvSpPr>
            <p:cNvPr id="8" name="Freeform 5"/>
            <p:cNvSpPr>
              <a:spLocks/>
            </p:cNvSpPr>
            <p:nvPr userDrawn="1"/>
          </p:nvSpPr>
          <p:spPr bwMode="auto">
            <a:xfrm>
              <a:off x="0" y="213"/>
              <a:ext cx="5760" cy="242"/>
            </a:xfrm>
            <a:custGeom>
              <a:avLst/>
              <a:gdLst/>
              <a:ahLst/>
              <a:cxnLst>
                <a:cxn ang="0">
                  <a:pos x="4218" y="317"/>
                </a:cxn>
                <a:cxn ang="0">
                  <a:pos x="4183" y="315"/>
                </a:cxn>
                <a:cxn ang="0">
                  <a:pos x="4146" y="309"/>
                </a:cxn>
                <a:cxn ang="0">
                  <a:pos x="4107" y="298"/>
                </a:cxn>
                <a:cxn ang="0">
                  <a:pos x="4068" y="284"/>
                </a:cxn>
                <a:cxn ang="0">
                  <a:pos x="4032" y="266"/>
                </a:cxn>
                <a:cxn ang="0">
                  <a:pos x="3996" y="247"/>
                </a:cxn>
                <a:cxn ang="0">
                  <a:pos x="3965" y="225"/>
                </a:cxn>
                <a:cxn ang="0">
                  <a:pos x="3939" y="202"/>
                </a:cxn>
                <a:cxn ang="0">
                  <a:pos x="3839" y="104"/>
                </a:cxn>
                <a:cxn ang="0">
                  <a:pos x="3810" y="81"/>
                </a:cxn>
                <a:cxn ang="0">
                  <a:pos x="3778" y="60"/>
                </a:cxn>
                <a:cxn ang="0">
                  <a:pos x="3741" y="42"/>
                </a:cxn>
                <a:cxn ang="0">
                  <a:pos x="3703" y="27"/>
                </a:cxn>
                <a:cxn ang="0">
                  <a:pos x="3664" y="14"/>
                </a:cxn>
                <a:cxn ang="0">
                  <a:pos x="3627" y="5"/>
                </a:cxn>
                <a:cxn ang="0">
                  <a:pos x="3590" y="1"/>
                </a:cxn>
                <a:cxn ang="0">
                  <a:pos x="0" y="0"/>
                </a:cxn>
                <a:cxn ang="0">
                  <a:pos x="4217" y="409"/>
                </a:cxn>
                <a:cxn ang="0">
                  <a:pos x="4252" y="411"/>
                </a:cxn>
                <a:cxn ang="0">
                  <a:pos x="4290" y="417"/>
                </a:cxn>
                <a:cxn ang="0">
                  <a:pos x="4329" y="428"/>
                </a:cxn>
                <a:cxn ang="0">
                  <a:pos x="4368" y="442"/>
                </a:cxn>
                <a:cxn ang="0">
                  <a:pos x="4404" y="460"/>
                </a:cxn>
                <a:cxn ang="0">
                  <a:pos x="4439" y="479"/>
                </a:cxn>
                <a:cxn ang="0">
                  <a:pos x="4470" y="501"/>
                </a:cxn>
                <a:cxn ang="0">
                  <a:pos x="4497" y="524"/>
                </a:cxn>
                <a:cxn ang="0">
                  <a:pos x="4596" y="622"/>
                </a:cxn>
                <a:cxn ang="0">
                  <a:pos x="4626" y="645"/>
                </a:cxn>
                <a:cxn ang="0">
                  <a:pos x="4658" y="666"/>
                </a:cxn>
                <a:cxn ang="0">
                  <a:pos x="4695" y="684"/>
                </a:cxn>
                <a:cxn ang="0">
                  <a:pos x="4733" y="699"/>
                </a:cxn>
                <a:cxn ang="0">
                  <a:pos x="4771" y="712"/>
                </a:cxn>
                <a:cxn ang="0">
                  <a:pos x="4809" y="721"/>
                </a:cxn>
                <a:cxn ang="0">
                  <a:pos x="4846" y="725"/>
                </a:cxn>
                <a:cxn ang="0">
                  <a:pos x="17280" y="726"/>
                </a:cxn>
              </a:cxnLst>
              <a:rect l="0" t="0" r="r" b="b"/>
              <a:pathLst>
                <a:path w="17280" h="726">
                  <a:moveTo>
                    <a:pt x="17280" y="317"/>
                  </a:moveTo>
                  <a:lnTo>
                    <a:pt x="4218" y="317"/>
                  </a:lnTo>
                  <a:lnTo>
                    <a:pt x="4201" y="317"/>
                  </a:lnTo>
                  <a:lnTo>
                    <a:pt x="4183" y="315"/>
                  </a:lnTo>
                  <a:lnTo>
                    <a:pt x="4164" y="313"/>
                  </a:lnTo>
                  <a:lnTo>
                    <a:pt x="4146" y="309"/>
                  </a:lnTo>
                  <a:lnTo>
                    <a:pt x="4127" y="303"/>
                  </a:lnTo>
                  <a:lnTo>
                    <a:pt x="4107" y="298"/>
                  </a:lnTo>
                  <a:lnTo>
                    <a:pt x="4088" y="291"/>
                  </a:lnTo>
                  <a:lnTo>
                    <a:pt x="4068" y="284"/>
                  </a:lnTo>
                  <a:lnTo>
                    <a:pt x="4050" y="275"/>
                  </a:lnTo>
                  <a:lnTo>
                    <a:pt x="4032" y="266"/>
                  </a:lnTo>
                  <a:lnTo>
                    <a:pt x="4013" y="257"/>
                  </a:lnTo>
                  <a:lnTo>
                    <a:pt x="3996" y="247"/>
                  </a:lnTo>
                  <a:lnTo>
                    <a:pt x="3981" y="236"/>
                  </a:lnTo>
                  <a:lnTo>
                    <a:pt x="3965" y="225"/>
                  </a:lnTo>
                  <a:lnTo>
                    <a:pt x="3952" y="214"/>
                  </a:lnTo>
                  <a:lnTo>
                    <a:pt x="3939" y="202"/>
                  </a:lnTo>
                  <a:lnTo>
                    <a:pt x="3852" y="115"/>
                  </a:lnTo>
                  <a:lnTo>
                    <a:pt x="3839" y="104"/>
                  </a:lnTo>
                  <a:lnTo>
                    <a:pt x="3825" y="93"/>
                  </a:lnTo>
                  <a:lnTo>
                    <a:pt x="3810" y="81"/>
                  </a:lnTo>
                  <a:lnTo>
                    <a:pt x="3794" y="71"/>
                  </a:lnTo>
                  <a:lnTo>
                    <a:pt x="3778" y="60"/>
                  </a:lnTo>
                  <a:lnTo>
                    <a:pt x="3759" y="51"/>
                  </a:lnTo>
                  <a:lnTo>
                    <a:pt x="3741" y="42"/>
                  </a:lnTo>
                  <a:lnTo>
                    <a:pt x="3723" y="35"/>
                  </a:lnTo>
                  <a:lnTo>
                    <a:pt x="3703" y="27"/>
                  </a:lnTo>
                  <a:lnTo>
                    <a:pt x="3684" y="19"/>
                  </a:lnTo>
                  <a:lnTo>
                    <a:pt x="3664" y="14"/>
                  </a:lnTo>
                  <a:lnTo>
                    <a:pt x="3645" y="9"/>
                  </a:lnTo>
                  <a:lnTo>
                    <a:pt x="3627" y="5"/>
                  </a:lnTo>
                  <a:lnTo>
                    <a:pt x="3607" y="2"/>
                  </a:lnTo>
                  <a:lnTo>
                    <a:pt x="3590" y="1"/>
                  </a:lnTo>
                  <a:lnTo>
                    <a:pt x="3573" y="0"/>
                  </a:lnTo>
                  <a:lnTo>
                    <a:pt x="0" y="0"/>
                  </a:lnTo>
                  <a:lnTo>
                    <a:pt x="0" y="409"/>
                  </a:lnTo>
                  <a:lnTo>
                    <a:pt x="4217" y="409"/>
                  </a:lnTo>
                  <a:lnTo>
                    <a:pt x="4235" y="409"/>
                  </a:lnTo>
                  <a:lnTo>
                    <a:pt x="4252" y="411"/>
                  </a:lnTo>
                  <a:lnTo>
                    <a:pt x="4271" y="413"/>
                  </a:lnTo>
                  <a:lnTo>
                    <a:pt x="4290" y="417"/>
                  </a:lnTo>
                  <a:lnTo>
                    <a:pt x="4309" y="423"/>
                  </a:lnTo>
                  <a:lnTo>
                    <a:pt x="4329" y="428"/>
                  </a:lnTo>
                  <a:lnTo>
                    <a:pt x="4348" y="435"/>
                  </a:lnTo>
                  <a:lnTo>
                    <a:pt x="4368" y="442"/>
                  </a:lnTo>
                  <a:lnTo>
                    <a:pt x="4386" y="451"/>
                  </a:lnTo>
                  <a:lnTo>
                    <a:pt x="4404" y="460"/>
                  </a:lnTo>
                  <a:lnTo>
                    <a:pt x="4423" y="469"/>
                  </a:lnTo>
                  <a:lnTo>
                    <a:pt x="4439" y="479"/>
                  </a:lnTo>
                  <a:lnTo>
                    <a:pt x="4455" y="490"/>
                  </a:lnTo>
                  <a:lnTo>
                    <a:pt x="4470" y="501"/>
                  </a:lnTo>
                  <a:lnTo>
                    <a:pt x="4484" y="512"/>
                  </a:lnTo>
                  <a:lnTo>
                    <a:pt x="4497" y="524"/>
                  </a:lnTo>
                  <a:lnTo>
                    <a:pt x="4584" y="611"/>
                  </a:lnTo>
                  <a:lnTo>
                    <a:pt x="4596" y="622"/>
                  </a:lnTo>
                  <a:lnTo>
                    <a:pt x="4611" y="633"/>
                  </a:lnTo>
                  <a:lnTo>
                    <a:pt x="4626" y="645"/>
                  </a:lnTo>
                  <a:lnTo>
                    <a:pt x="4642" y="655"/>
                  </a:lnTo>
                  <a:lnTo>
                    <a:pt x="4658" y="666"/>
                  </a:lnTo>
                  <a:lnTo>
                    <a:pt x="4676" y="675"/>
                  </a:lnTo>
                  <a:lnTo>
                    <a:pt x="4695" y="684"/>
                  </a:lnTo>
                  <a:lnTo>
                    <a:pt x="4713" y="691"/>
                  </a:lnTo>
                  <a:lnTo>
                    <a:pt x="4733" y="699"/>
                  </a:lnTo>
                  <a:lnTo>
                    <a:pt x="4752" y="707"/>
                  </a:lnTo>
                  <a:lnTo>
                    <a:pt x="4771" y="712"/>
                  </a:lnTo>
                  <a:lnTo>
                    <a:pt x="4791" y="717"/>
                  </a:lnTo>
                  <a:lnTo>
                    <a:pt x="4809" y="721"/>
                  </a:lnTo>
                  <a:lnTo>
                    <a:pt x="4828" y="724"/>
                  </a:lnTo>
                  <a:lnTo>
                    <a:pt x="4846" y="725"/>
                  </a:lnTo>
                  <a:lnTo>
                    <a:pt x="4863" y="726"/>
                  </a:lnTo>
                  <a:lnTo>
                    <a:pt x="17280" y="726"/>
                  </a:lnTo>
                  <a:lnTo>
                    <a:pt x="17280" y="317"/>
                  </a:lnTo>
                  <a:close/>
                </a:path>
              </a:pathLst>
            </a:custGeom>
            <a:solidFill>
              <a:srgbClr val="00909A"/>
            </a:solidFill>
            <a:ln w="9525">
              <a:noFill/>
              <a:round/>
              <a:headEnd/>
              <a:tailEnd/>
            </a:ln>
          </p:spPr>
          <p:txBody>
            <a:bodyPr vert="horz" wrap="square" lIns="91440" tIns="45720" rIns="91440" bIns="45720" numCol="1" anchor="t" anchorCtr="0" compatLnSpc="1">
              <a:prstTxWarp prst="textNoShape">
                <a:avLst/>
              </a:prstTxWarp>
            </a:bodyPr>
            <a:lstStyle/>
            <a:p>
              <a:endParaRPr lang="en-AU"/>
            </a:p>
          </p:txBody>
        </p:sp>
        <p:sp>
          <p:nvSpPr>
            <p:cNvPr id="9" name="AutoShape 3"/>
            <p:cNvSpPr>
              <a:spLocks noChangeAspect="1" noChangeArrowheads="1" noTextEdit="1"/>
            </p:cNvSpPr>
            <p:nvPr userDrawn="1"/>
          </p:nvSpPr>
          <p:spPr bwMode="auto">
            <a:xfrm>
              <a:off x="0" y="213"/>
              <a:ext cx="5760" cy="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AU"/>
            </a:p>
          </p:txBody>
        </p:sp>
      </p:gr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pull dir="r"/>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3">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3">
              <a:lumMod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3">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3">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iki.creativecommons.org/NonCommercial_interpreta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iki.creativecommons.org/Frequently_Asked_Questions#Can_I_apply_a_Creative_Commons_license_to_software.3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ww.ausgoal.gov.au/research-data-faq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creativecommons.org/choos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iki.creativecommons.org/Best_practices_for_attribu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iki.creativecommons.org/images/6/61/Creativecommons-licensing-and-marking-your-content_eng.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microsoft.com/en-us/download/details.aspx?id=1330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hyperlink" Target="http://creativecommons.org.au/"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mailto:Info@creativecommons.org.au" TargetMode="External"/><Relationship Id="rId5" Type="http://schemas.openxmlformats.org/officeDocument/2006/relationships/hyperlink" Target="https://wiki.creativecommons.org/Main_Page" TargetMode="External"/><Relationship Id="rId4" Type="http://schemas.openxmlformats.org/officeDocument/2006/relationships/hyperlink" Target="https://creativecommons.org/example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flickr.com/photos/wiredphotostream/6302995403/in/photostream" TargetMode="External"/><Relationship Id="rId13" Type="http://schemas.openxmlformats.org/officeDocument/2006/relationships/hyperlink" Target="http://www.public-domain-image.com/fauna-animals-public-domain-images-pictures/birds-public-domain-images-pictures/hummingbirds-pictures/" TargetMode="External"/><Relationship Id="rId18" Type="http://schemas.openxmlformats.org/officeDocument/2006/relationships/hyperlink" Target="http://nationalmap.nicta.com.au/" TargetMode="External"/><Relationship Id="rId3" Type="http://schemas.openxmlformats.org/officeDocument/2006/relationships/hyperlink" Target="https://www.flickr.com/photos/gsfc/13545312904/in/photostream/" TargetMode="External"/><Relationship Id="rId21" Type="http://schemas.openxmlformats.org/officeDocument/2006/relationships/hyperlink" Target="http://creativecommons.org/licenses/by/2.0/" TargetMode="External"/><Relationship Id="rId7" Type="http://schemas.openxmlformats.org/officeDocument/2006/relationships/hyperlink" Target="http://creativecommons.org/licenses/by-sa/2.0/" TargetMode="External"/><Relationship Id="rId12" Type="http://schemas.openxmlformats.org/officeDocument/2006/relationships/hyperlink" Target="https://creativecommons.org/licenses/by-nc-nd/2.0/" TargetMode="External"/><Relationship Id="rId17" Type="http://schemas.openxmlformats.org/officeDocument/2006/relationships/hyperlink" Target="http://www.businesskorea.co.kr/article/8611/promotion-software-industry-korean-govt-focus-qualitative-growth-software-industry" TargetMode="External"/><Relationship Id="rId2" Type="http://schemas.openxmlformats.org/officeDocument/2006/relationships/notesSlide" Target="../notesSlides/notesSlide29.xml"/><Relationship Id="rId16" Type="http://schemas.openxmlformats.org/officeDocument/2006/relationships/hyperlink" Target="http://creativecommons.org/publicdomain/mark/1.0/" TargetMode="External"/><Relationship Id="rId20" Type="http://schemas.openxmlformats.org/officeDocument/2006/relationships/hyperlink" Target="http://www.flickr.com/photos/sixteenmilesofstring/" TargetMode="External"/><Relationship Id="rId1" Type="http://schemas.openxmlformats.org/officeDocument/2006/relationships/slideLayout" Target="../slideLayouts/slideLayout2.xml"/><Relationship Id="rId6" Type="http://schemas.openxmlformats.org/officeDocument/2006/relationships/hyperlink" Target="https://www.flickr.com/photos/torres21/3733654187/" TargetMode="External"/><Relationship Id="rId11" Type="http://schemas.openxmlformats.org/officeDocument/2006/relationships/hyperlink" Target="https://www.flickr.com/photos/thimages/" TargetMode="External"/><Relationship Id="rId5" Type="http://schemas.openxmlformats.org/officeDocument/2006/relationships/hyperlink" Target="http://creativecommons.org/licenses/by/2.0/deed.en_CA" TargetMode="External"/><Relationship Id="rId15" Type="http://schemas.openxmlformats.org/officeDocument/2006/relationships/hyperlink" Target="http://commons.wikimedia.org/wiki/File:Bibliotheca_Buloviana_(Ausschnitt).jpg" TargetMode="External"/><Relationship Id="rId10" Type="http://schemas.openxmlformats.org/officeDocument/2006/relationships/hyperlink" Target="https://www.flickr.com/photos/arnolouise/705454064/" TargetMode="External"/><Relationship Id="rId19" Type="http://schemas.openxmlformats.org/officeDocument/2006/relationships/hyperlink" Target="http://www.flickr.com/photos/sixteenmilesofstring/8256206923/in/set-72157632200936657" TargetMode="External"/><Relationship Id="rId4" Type="http://schemas.openxmlformats.org/officeDocument/2006/relationships/hyperlink" Target="https://www.flickr.com/photos/rednuht/" TargetMode="External"/><Relationship Id="rId9" Type="http://schemas.openxmlformats.org/officeDocument/2006/relationships/hyperlink" Target="http://creativecommons.org/licenses/by-nc/2.0/" TargetMode="External"/><Relationship Id="rId14" Type="http://schemas.openxmlformats.org/officeDocument/2006/relationships/hyperlink" Target="http://creativecommons.org/licenses/publicdoma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www.slideshare.net/janeatcc/cc-cultural-heritage"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creativecommons.org/licenses/by/2.0/" TargetMode="External"/><Relationship Id="rId5" Type="http://schemas.openxmlformats.org/officeDocument/2006/relationships/hyperlink" Target="http://www.slideshare.net/Jessicacoates/creative-commons-for-educators-presentation?type=powerpoint" TargetMode="Externa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reativecommon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553" y="231210"/>
            <a:ext cx="4663030" cy="466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3" descr="Creative Commons logo whit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95" y="3321251"/>
            <a:ext cx="8801601" cy="3890211"/>
          </a:xfrm>
          <a:prstGeom prst="rect">
            <a:avLst/>
          </a:prstGeom>
        </p:spPr>
      </p:pic>
      <p:sp>
        <p:nvSpPr>
          <p:cNvPr id="5" name="Rectangle 4"/>
          <p:cNvSpPr>
            <a:spLocks noChangeArrowheads="1"/>
          </p:cNvSpPr>
          <p:nvPr/>
        </p:nvSpPr>
        <p:spPr bwMode="auto">
          <a:xfrm>
            <a:off x="249548" y="2528209"/>
            <a:ext cx="8693926" cy="424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r>
              <a:rPr lang="en-US" sz="5400" dirty="0" smtClean="0">
                <a:solidFill>
                  <a:srgbClr val="34B4C8"/>
                </a:solidFill>
                <a:latin typeface="Helvetica Neue"/>
                <a:cs typeface="Helvetica Neue"/>
              </a:rPr>
              <a:t>Licences</a:t>
            </a:r>
          </a:p>
        </p:txBody>
      </p:sp>
    </p:spTree>
    <p:extLst>
      <p:ext uri="{BB962C8B-B14F-4D97-AF65-F5344CB8AC3E}">
        <p14:creationId xmlns:p14="http://schemas.microsoft.com/office/powerpoint/2010/main" val="2365902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3" y="0"/>
            <a:ext cx="3475881" cy="675084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8" name="Rectangle 2"/>
          <p:cNvSpPr>
            <a:spLocks/>
          </p:cNvSpPr>
          <p:nvPr/>
        </p:nvSpPr>
        <p:spPr bwMode="auto">
          <a:xfrm>
            <a:off x="4625580" y="535782"/>
            <a:ext cx="4839891"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a:latin typeface="Helvetica Neue"/>
                <a:ea typeface="ＭＳ Ｐゴシック" charset="0"/>
                <a:cs typeface="Helvetica Neue"/>
                <a:sym typeface="Lucida Grande" charset="0"/>
              </a:rPr>
              <a:t>Public Domain Dedication</a:t>
            </a:r>
          </a:p>
        </p:txBody>
      </p:sp>
      <p:sp>
        <p:nvSpPr>
          <p:cNvPr id="19" name="Line 3"/>
          <p:cNvSpPr>
            <a:spLocks noChangeShapeType="1"/>
          </p:cNvSpPr>
          <p:nvPr/>
        </p:nvSpPr>
        <p:spPr bwMode="auto">
          <a:xfrm flipH="1">
            <a:off x="3013769" y="776883"/>
            <a:ext cx="1468934"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 name="Line 4"/>
          <p:cNvSpPr>
            <a:spLocks noChangeShapeType="1"/>
          </p:cNvSpPr>
          <p:nvPr/>
        </p:nvSpPr>
        <p:spPr bwMode="auto">
          <a:xfrm>
            <a:off x="4556722" y="1410060"/>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 name="Line 5"/>
          <p:cNvSpPr>
            <a:spLocks noChangeShapeType="1"/>
          </p:cNvSpPr>
          <p:nvPr/>
        </p:nvSpPr>
        <p:spPr bwMode="auto">
          <a:xfrm>
            <a:off x="4525453" y="6490259"/>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 name="Line 6"/>
          <p:cNvSpPr>
            <a:spLocks noChangeShapeType="1"/>
          </p:cNvSpPr>
          <p:nvPr/>
        </p:nvSpPr>
        <p:spPr bwMode="auto">
          <a:xfrm>
            <a:off x="6149721" y="1380244"/>
            <a:ext cx="1117" cy="511001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 name="Line 7"/>
          <p:cNvSpPr>
            <a:spLocks noChangeShapeType="1"/>
          </p:cNvSpPr>
          <p:nvPr/>
        </p:nvSpPr>
        <p:spPr bwMode="auto">
          <a:xfrm>
            <a:off x="6159601" y="3908973"/>
            <a:ext cx="584895" cy="669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 name="Rectangle 8"/>
          <p:cNvSpPr>
            <a:spLocks/>
          </p:cNvSpPr>
          <p:nvPr/>
        </p:nvSpPr>
        <p:spPr bwMode="auto">
          <a:xfrm>
            <a:off x="6744496" y="3643314"/>
            <a:ext cx="1928813"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a:latin typeface="Helvetica Neue"/>
                <a:ea typeface="ＭＳ Ｐゴシック" charset="0"/>
                <a:cs typeface="Helvetica Neue"/>
                <a:sym typeface="Lucida Grande" charset="0"/>
              </a:rPr>
              <a:t>Licenses</a:t>
            </a:r>
          </a:p>
        </p:txBody>
      </p:sp>
      <p:sp>
        <p:nvSpPr>
          <p:cNvPr id="25" name="TextBox 24"/>
          <p:cNvSpPr txBox="1"/>
          <p:nvPr/>
        </p:nvSpPr>
        <p:spPr>
          <a:xfrm>
            <a:off x="9604233" y="2283027"/>
            <a:ext cx="184666" cy="369332"/>
          </a:xfrm>
          <a:prstGeom prst="rect">
            <a:avLst/>
          </a:prstGeom>
          <a:noFill/>
        </p:spPr>
        <p:txBody>
          <a:bodyPr wrap="none" rtlCol="0">
            <a:spAutoFit/>
          </a:bodyPr>
          <a:lstStyle/>
          <a:p>
            <a:endParaRPr lang="en-US" dirty="0"/>
          </a:p>
        </p:txBody>
      </p:sp>
      <p:pic>
        <p:nvPicPr>
          <p:cNvPr id="1026" name="Picture 2" descr="http://governancexborders.files.wordpress.com/2012/12/free-culture-seal.png?w=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713" y="1499953"/>
            <a:ext cx="967740" cy="96774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3"/>
          <p:cNvSpPr>
            <a:spLocks noChangeShapeType="1"/>
          </p:cNvSpPr>
          <p:nvPr/>
        </p:nvSpPr>
        <p:spPr bwMode="auto">
          <a:xfrm flipH="1">
            <a:off x="2359459" y="1657416"/>
            <a:ext cx="1139892"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3"/>
          <p:cNvSpPr>
            <a:spLocks noChangeShapeType="1"/>
          </p:cNvSpPr>
          <p:nvPr/>
        </p:nvSpPr>
        <p:spPr bwMode="auto">
          <a:xfrm flipH="1">
            <a:off x="3013768" y="2467693"/>
            <a:ext cx="485583"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539329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sz="5300" dirty="0" smtClean="0">
                <a:solidFill>
                  <a:srgbClr val="34B4C8"/>
                </a:solidFill>
              </a:rPr>
              <a:t>CC BY </a:t>
            </a:r>
            <a:endParaRPr lang="en-AU" sz="5300" dirty="0">
              <a:solidFill>
                <a:srgbClr val="34B4C8"/>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74764" y="1600199"/>
            <a:ext cx="3901440" cy="5201920"/>
          </a:xfrm>
        </p:spPr>
      </p:pic>
      <p:pic>
        <p:nvPicPr>
          <p:cNvPr id="6" name="Picture 2" descr="http://governancexborders.files.wordpress.com/2012/12/free-culture-seal.png?w=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902" y="532213"/>
            <a:ext cx="967740" cy="96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65738"/>
      </p:ext>
    </p:extLst>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806262" y="274639"/>
            <a:ext cx="3531475" cy="1143000"/>
          </a:xfrm>
        </p:spPr>
        <p:txBody>
          <a:bodyPr>
            <a:normAutofit fontScale="90000"/>
          </a:bodyPr>
          <a:lstStyle/>
          <a:p>
            <a:pPr algn="l"/>
            <a:r>
              <a:rPr lang="en-AU" dirty="0" smtClean="0"/>
              <a:t/>
            </a:r>
            <a:br>
              <a:rPr lang="en-AU" dirty="0" smtClean="0"/>
            </a:br>
            <a:r>
              <a:rPr lang="en-AU" dirty="0" smtClean="0"/>
              <a:t/>
            </a:r>
            <a:br>
              <a:rPr lang="en-AU" dirty="0" smtClean="0"/>
            </a:br>
            <a:r>
              <a:rPr lang="en-AU" dirty="0" smtClean="0"/>
              <a:t/>
            </a:r>
            <a:br>
              <a:rPr lang="en-AU" dirty="0" smtClean="0"/>
            </a:br>
            <a:r>
              <a:rPr lang="en-AU" sz="5300" dirty="0" smtClean="0">
                <a:solidFill>
                  <a:srgbClr val="34B4C8"/>
                </a:solidFill>
              </a:rPr>
              <a:t>CC BY-SA   </a:t>
            </a:r>
            <a:r>
              <a:rPr lang="en-AU" sz="5300" dirty="0"/>
              <a:t/>
            </a:r>
            <a:br>
              <a:rPr lang="en-AU" sz="5300" dirty="0"/>
            </a:br>
            <a:r>
              <a:rPr lang="en-AU" sz="5300" dirty="0"/>
              <a:t/>
            </a:r>
            <a:br>
              <a:rPr lang="en-AU" sz="5300" dirty="0"/>
            </a:br>
            <a:endParaRPr lang="en-AU" sz="5300" dirty="0"/>
          </a:p>
        </p:txBody>
      </p:sp>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3346" y="1600200"/>
            <a:ext cx="3017308" cy="4525963"/>
          </a:xfrm>
          <a:ln w="254000">
            <a:solidFill>
              <a:srgbClr val="FFFF00"/>
            </a:solidFill>
          </a:ln>
        </p:spPr>
      </p:pic>
      <p:sp>
        <p:nvSpPr>
          <p:cNvPr id="12" name="TextBox 11"/>
          <p:cNvSpPr txBox="1"/>
          <p:nvPr/>
        </p:nvSpPr>
        <p:spPr>
          <a:xfrm>
            <a:off x="2806262" y="6119336"/>
            <a:ext cx="3531475" cy="307777"/>
          </a:xfrm>
          <a:prstGeom prst="rect">
            <a:avLst/>
          </a:prstGeom>
          <a:solidFill>
            <a:schemeClr val="tx2">
              <a:lumMod val="90000"/>
            </a:schemeClr>
          </a:solidFill>
        </p:spPr>
        <p:txBody>
          <a:bodyPr wrap="square" rtlCol="0">
            <a:spAutoFit/>
          </a:bodyPr>
          <a:lstStyle/>
          <a:p>
            <a:pPr algn="ctr"/>
            <a:endParaRPr lang="en-AU" sz="1400" dirty="0">
              <a:solidFill>
                <a:srgbClr val="0070C0"/>
              </a:solidFill>
            </a:endParaRPr>
          </a:p>
        </p:txBody>
      </p:sp>
      <p:pic>
        <p:nvPicPr>
          <p:cNvPr id="5" name="Picture 2" descr="http://governancexborders.files.wordpress.com/2012/12/free-culture-seal.png?w=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9997" y="222945"/>
            <a:ext cx="967740" cy="96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946029"/>
      </p:ext>
    </p:extLst>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smtClean="0"/>
              <a:t/>
            </a:r>
            <a:br>
              <a:rPr lang="en-AU" dirty="0" smtClean="0"/>
            </a:br>
            <a:r>
              <a:rPr lang="en-AU" sz="5300" dirty="0" smtClean="0">
                <a:solidFill>
                  <a:srgbClr val="34B4C8"/>
                </a:solidFill>
              </a:rPr>
              <a:t>CC BY-NC</a:t>
            </a:r>
            <a:r>
              <a:rPr lang="en-AU" dirty="0"/>
              <a:t/>
            </a:r>
            <a:br>
              <a:rPr lang="en-AU" dirty="0"/>
            </a:br>
            <a:endParaRPr lang="en-AU"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2236311"/>
            <a:ext cx="4876800" cy="3253740"/>
          </a:xfrm>
        </p:spPr>
      </p:pic>
      <p:sp>
        <p:nvSpPr>
          <p:cNvPr id="4" name="TextBox 3"/>
          <p:cNvSpPr txBox="1"/>
          <p:nvPr/>
        </p:nvSpPr>
        <p:spPr>
          <a:xfrm>
            <a:off x="457200" y="6126163"/>
            <a:ext cx="8229600" cy="646331"/>
          </a:xfrm>
          <a:prstGeom prst="rect">
            <a:avLst/>
          </a:prstGeom>
          <a:noFill/>
        </p:spPr>
        <p:txBody>
          <a:bodyPr wrap="square" rtlCol="0">
            <a:spAutoFit/>
          </a:bodyPr>
          <a:lstStyle/>
          <a:p>
            <a:pPr algn="ctr"/>
            <a:r>
              <a:rPr lang="en-AU" dirty="0">
                <a:hlinkClick r:id="rId4"/>
              </a:rPr>
              <a:t>https://</a:t>
            </a:r>
            <a:r>
              <a:rPr lang="en-AU" dirty="0" smtClean="0">
                <a:hlinkClick r:id="rId4"/>
              </a:rPr>
              <a:t>wiki.creativecommons.org/NonCommercial_interpretation</a:t>
            </a:r>
            <a:endParaRPr lang="en-AU" dirty="0" smtClean="0"/>
          </a:p>
          <a:p>
            <a:pPr algn="ctr"/>
            <a:endParaRPr lang="en-AU" dirty="0"/>
          </a:p>
        </p:txBody>
      </p:sp>
    </p:spTree>
    <p:extLst>
      <p:ext uri="{BB962C8B-B14F-4D97-AF65-F5344CB8AC3E}">
        <p14:creationId xmlns:p14="http://schemas.microsoft.com/office/powerpoint/2010/main" val="1839998008"/>
      </p:ext>
    </p:extLst>
  </p:cSld>
  <p:clrMapOvr>
    <a:masterClrMapping/>
  </p:clrMapOvr>
  <p:transition>
    <p:pull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smtClean="0"/>
              <a:t/>
            </a:r>
            <a:br>
              <a:rPr lang="en-AU" dirty="0" smtClean="0"/>
            </a:br>
            <a:r>
              <a:rPr lang="en-AU" sz="5300" dirty="0" smtClean="0">
                <a:solidFill>
                  <a:srgbClr val="34B4C8"/>
                </a:solidFill>
                <a:latin typeface="Helvetica Neue"/>
              </a:rPr>
              <a:t>CC BY-NC-SA</a:t>
            </a:r>
            <a:r>
              <a:rPr lang="en-AU" sz="6000" dirty="0">
                <a:solidFill>
                  <a:srgbClr val="34B4C8"/>
                </a:solidFill>
                <a:latin typeface="Helvetica Neue"/>
              </a:rPr>
              <a:t/>
            </a:r>
            <a:br>
              <a:rPr lang="en-AU" sz="6000" dirty="0">
                <a:solidFill>
                  <a:srgbClr val="34B4C8"/>
                </a:solidFill>
                <a:latin typeface="Helvetica Neue"/>
              </a:rPr>
            </a:br>
            <a:r>
              <a:rPr lang="en-AU" sz="6000" dirty="0">
                <a:solidFill>
                  <a:srgbClr val="34B4C8"/>
                </a:solidFill>
                <a:latin typeface="Helvetica Neue"/>
              </a:rPr>
              <a:t/>
            </a:r>
            <a:br>
              <a:rPr lang="en-AU" sz="6000" dirty="0">
                <a:solidFill>
                  <a:srgbClr val="34B4C8"/>
                </a:solidFill>
                <a:latin typeface="Helvetica Neue"/>
              </a:rPr>
            </a:br>
            <a:endParaRPr lang="en-AU" sz="6000" dirty="0">
              <a:solidFill>
                <a:srgbClr val="34B4C8"/>
              </a:solidFill>
              <a:latin typeface="Helvetica Neue"/>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941" y="2375084"/>
            <a:ext cx="4963134" cy="3311341"/>
          </a:xfrm>
        </p:spPr>
      </p:pic>
    </p:spTree>
    <p:extLst>
      <p:ext uri="{BB962C8B-B14F-4D97-AF65-F5344CB8AC3E}">
        <p14:creationId xmlns:p14="http://schemas.microsoft.com/office/powerpoint/2010/main" val="4006612970"/>
      </p:ext>
    </p:extLst>
  </p:cSld>
  <p:clrMapOvr>
    <a:masterClrMapping/>
  </p:clrMapOvr>
  <p:transition>
    <p:pull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sz="5300" dirty="0">
                <a:solidFill>
                  <a:srgbClr val="34B4C8"/>
                </a:solidFill>
              </a:rPr>
              <a:t>CC </a:t>
            </a:r>
            <a:r>
              <a:rPr lang="en-AU" sz="5300" dirty="0" smtClean="0">
                <a:solidFill>
                  <a:srgbClr val="34B4C8"/>
                </a:solidFill>
              </a:rPr>
              <a:t>BY-ND</a:t>
            </a:r>
            <a:endParaRPr lang="en-AU" sz="53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9" y="1711064"/>
            <a:ext cx="6465757" cy="4071406"/>
          </a:xfrm>
        </p:spPr>
      </p:pic>
      <p:sp>
        <p:nvSpPr>
          <p:cNvPr id="6" name="TextBox 5"/>
          <p:cNvSpPr txBox="1"/>
          <p:nvPr/>
        </p:nvSpPr>
        <p:spPr>
          <a:xfrm>
            <a:off x="1560785" y="6351045"/>
            <a:ext cx="6428972" cy="369332"/>
          </a:xfrm>
          <a:prstGeom prst="rect">
            <a:avLst/>
          </a:prstGeom>
          <a:noFill/>
        </p:spPr>
        <p:txBody>
          <a:bodyPr wrap="square" rtlCol="0">
            <a:spAutoFit/>
          </a:bodyPr>
          <a:lstStyle/>
          <a:p>
            <a:pPr algn="ctr"/>
            <a:r>
              <a:rPr lang="en-AU" dirty="0">
                <a:solidFill>
                  <a:srgbClr val="A7B01B"/>
                </a:solidFill>
              </a:rPr>
              <a:t>http://mollykleinman.com/2008/10/20/cc-howto-no-derivatives/</a:t>
            </a:r>
          </a:p>
        </p:txBody>
      </p:sp>
    </p:spTree>
    <p:extLst>
      <p:ext uri="{BB962C8B-B14F-4D97-AF65-F5344CB8AC3E}">
        <p14:creationId xmlns:p14="http://schemas.microsoft.com/office/powerpoint/2010/main" val="3196186158"/>
      </p:ext>
    </p:extLst>
  </p:cSld>
  <p:clrMapOvr>
    <a:masterClrMapping/>
  </p:clrMapOvr>
  <p:transition>
    <p:pull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smtClean="0"/>
              <a:t/>
            </a:r>
            <a:br>
              <a:rPr lang="en-AU" dirty="0" smtClean="0"/>
            </a:br>
            <a:r>
              <a:rPr lang="en-AU" sz="5300" dirty="0" smtClean="0">
                <a:solidFill>
                  <a:srgbClr val="34B4C8"/>
                </a:solidFill>
              </a:rPr>
              <a:t>CC BY-NC-ND</a:t>
            </a:r>
            <a:r>
              <a:rPr lang="en-AU" sz="5300" dirty="0"/>
              <a:t/>
            </a:r>
            <a:br>
              <a:rPr lang="en-AU" sz="5300" dirty="0"/>
            </a:br>
            <a:endParaRPr lang="en-AU" sz="53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102" y="1600200"/>
            <a:ext cx="6767795" cy="4525963"/>
          </a:xfrm>
        </p:spPr>
      </p:pic>
    </p:spTree>
    <p:extLst>
      <p:ext uri="{BB962C8B-B14F-4D97-AF65-F5344CB8AC3E}">
        <p14:creationId xmlns:p14="http://schemas.microsoft.com/office/powerpoint/2010/main" val="616435519"/>
      </p:ext>
    </p:extLst>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a:t/>
            </a:r>
            <a:br>
              <a:rPr lang="en-AU" dirty="0"/>
            </a:br>
            <a:r>
              <a:rPr lang="en-AU" sz="5300" dirty="0" smtClean="0">
                <a:solidFill>
                  <a:srgbClr val="34B4C8"/>
                </a:solidFill>
              </a:rPr>
              <a:t>Public Domain</a:t>
            </a:r>
            <a:r>
              <a:rPr lang="en-AU" dirty="0">
                <a:solidFill>
                  <a:srgbClr val="34B4C8"/>
                </a:solidFill>
              </a:rPr>
              <a:t/>
            </a:r>
            <a:br>
              <a:rPr lang="en-AU" dirty="0">
                <a:solidFill>
                  <a:srgbClr val="34B4C8"/>
                </a:solidFill>
              </a:rPr>
            </a:br>
            <a:endParaRPr lang="en-AU" dirty="0">
              <a:solidFill>
                <a:srgbClr val="34B4C8"/>
              </a:solidFill>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99713" y="1994408"/>
            <a:ext cx="6275446" cy="4183631"/>
          </a:xfrm>
        </p:spPr>
      </p:pic>
      <p:sp>
        <p:nvSpPr>
          <p:cNvPr id="4" name="Content Placeholder 3"/>
          <p:cNvSpPr>
            <a:spLocks noGrp="1"/>
          </p:cNvSpPr>
          <p:nvPr>
            <p:ph sz="half" idx="4294967295"/>
          </p:nvPr>
        </p:nvSpPr>
        <p:spPr>
          <a:xfrm>
            <a:off x="5105400" y="1541463"/>
            <a:ext cx="4038600" cy="4525962"/>
          </a:xfrm>
        </p:spPr>
        <p:txBody>
          <a:bodyPr/>
          <a:lstStyle/>
          <a:p>
            <a:pPr marL="0" indent="0">
              <a:buNone/>
            </a:pPr>
            <a:r>
              <a:rPr lang="en-AU" dirty="0" smtClean="0"/>
              <a:t> </a:t>
            </a:r>
            <a:endParaRPr lang="en-AU"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068" y="6139543"/>
            <a:ext cx="1820091" cy="71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4225980"/>
      </p:ext>
    </p:extLst>
  </p:cSld>
  <p:clrMapOvr>
    <a:masterClrMapping/>
  </p:clrMapOvr>
  <p:transition>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dirty="0"/>
              <a:t/>
            </a:r>
            <a:br>
              <a:rPr lang="en-AU" dirty="0"/>
            </a:br>
            <a:r>
              <a:rPr lang="en-AU" sz="5300" dirty="0" smtClean="0">
                <a:solidFill>
                  <a:srgbClr val="34B4C8"/>
                </a:solidFill>
              </a:rPr>
              <a:t>Public Domain</a:t>
            </a:r>
            <a:r>
              <a:rPr lang="en-AU" dirty="0">
                <a:solidFill>
                  <a:srgbClr val="34B4C8"/>
                </a:solidFill>
              </a:rPr>
              <a:t/>
            </a:r>
            <a:br>
              <a:rPr lang="en-AU" dirty="0">
                <a:solidFill>
                  <a:srgbClr val="34B4C8"/>
                </a:solidFill>
              </a:rPr>
            </a:br>
            <a:endParaRPr lang="en-AU" dirty="0">
              <a:solidFill>
                <a:srgbClr val="34B4C8"/>
              </a:solidFill>
            </a:endParaRPr>
          </a:p>
        </p:txBody>
      </p:sp>
      <p:sp>
        <p:nvSpPr>
          <p:cNvPr id="4" name="Content Placeholder 3"/>
          <p:cNvSpPr>
            <a:spLocks noGrp="1"/>
          </p:cNvSpPr>
          <p:nvPr>
            <p:ph sz="half" idx="4294967295"/>
          </p:nvPr>
        </p:nvSpPr>
        <p:spPr>
          <a:xfrm>
            <a:off x="5105400" y="1541463"/>
            <a:ext cx="2351690" cy="3393144"/>
          </a:xfrm>
        </p:spPr>
        <p:txBody>
          <a:bodyPr/>
          <a:lstStyle/>
          <a:p>
            <a:pPr marL="0" indent="0">
              <a:buNone/>
            </a:pPr>
            <a:r>
              <a:rPr lang="en-AU" dirty="0" smtClean="0"/>
              <a:t> </a:t>
            </a:r>
            <a:endParaRPr lang="en-AU"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033" y="5715632"/>
            <a:ext cx="1685952" cy="703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1277006" y="1600201"/>
            <a:ext cx="7409793" cy="3643313"/>
          </a:xfrm>
        </p:spPr>
        <p:txBody>
          <a:bodyPr/>
          <a:lstStyle/>
          <a:p>
            <a:endParaRPr lang="en-AU" dirty="0"/>
          </a:p>
        </p:txBody>
      </p:sp>
      <p:pic>
        <p:nvPicPr>
          <p:cNvPr id="1026" name="Picture 2" descr="http://upload.wikimedia.org/wikipedia/commons/f/f8/Bibliotheca_Buloviana_%28Ausschnitt%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4998" y="1795463"/>
            <a:ext cx="5566987" cy="390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308627"/>
      </p:ext>
    </p:extLst>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423533"/>
          </a:xfrm>
        </p:spPr>
        <p:txBody>
          <a:bodyPr>
            <a:normAutofit fontScale="90000"/>
          </a:bodyPr>
          <a:lstStyle/>
          <a:p>
            <a:r>
              <a:rPr lang="en-US" dirty="0" smtClean="0"/>
              <a:t/>
            </a:r>
            <a:br>
              <a:rPr lang="en-US" dirty="0" smtClean="0"/>
            </a:br>
            <a:r>
              <a:rPr lang="en-US" sz="5300" dirty="0" smtClean="0">
                <a:solidFill>
                  <a:srgbClr val="34B4C8"/>
                </a:solidFill>
              </a:rPr>
              <a:t>Combining differently licensed materials</a:t>
            </a:r>
            <a:endParaRPr lang="en-US" sz="5300" dirty="0">
              <a:solidFill>
                <a:srgbClr val="34B4C8"/>
              </a:solidFill>
            </a:endParaRP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94065" y="2389750"/>
            <a:ext cx="4355869" cy="2946862"/>
          </a:xfrm>
        </p:spPr>
      </p:pic>
    </p:spTree>
    <p:extLst>
      <p:ext uri="{BB962C8B-B14F-4D97-AF65-F5344CB8AC3E}">
        <p14:creationId xmlns:p14="http://schemas.microsoft.com/office/powerpoint/2010/main" val="2871312463"/>
      </p:ext>
    </p:extLst>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15900" y="2147638"/>
            <a:ext cx="8280859" cy="3416320"/>
          </a:xfrm>
          <a:prstGeom prst="rect">
            <a:avLst/>
          </a:prstGeom>
          <a:noFill/>
        </p:spPr>
        <p:txBody>
          <a:bodyPr wrap="square" rtlCol="0">
            <a:spAutoFit/>
          </a:bodyPr>
          <a:lstStyle/>
          <a:p>
            <a:pPr algn="ctr"/>
            <a:r>
              <a:rPr lang="en-US" sz="5400" dirty="0" smtClean="0">
                <a:solidFill>
                  <a:srgbClr val="34B4C8"/>
                </a:solidFill>
                <a:latin typeface="Helvetica Neue"/>
                <a:cs typeface="Helvetica Neue"/>
              </a:rPr>
              <a:t>A simple, standardized, legally robust way to grant © permissions to cultural works and data</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737352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sz="5300" dirty="0" smtClean="0">
                <a:solidFill>
                  <a:srgbClr val="34B4C8"/>
                </a:solidFill>
              </a:rPr>
              <a:t>CC &amp; software</a:t>
            </a:r>
            <a:endParaRPr lang="en-AU" sz="5300" dirty="0">
              <a:solidFill>
                <a:srgbClr val="34B4C8"/>
              </a:solidFill>
            </a:endParaRPr>
          </a:p>
        </p:txBody>
      </p:sp>
      <p:sp>
        <p:nvSpPr>
          <p:cNvPr id="7" name="TextBox 6"/>
          <p:cNvSpPr txBox="1"/>
          <p:nvPr/>
        </p:nvSpPr>
        <p:spPr>
          <a:xfrm>
            <a:off x="533400" y="5799855"/>
            <a:ext cx="8153400" cy="584775"/>
          </a:xfrm>
          <a:prstGeom prst="rect">
            <a:avLst/>
          </a:prstGeom>
          <a:noFill/>
        </p:spPr>
        <p:txBody>
          <a:bodyPr wrap="square" rtlCol="0">
            <a:spAutoFit/>
          </a:bodyPr>
          <a:lstStyle/>
          <a:p>
            <a:pPr algn="ctr"/>
            <a:r>
              <a:rPr lang="en-AU" sz="1600" dirty="0">
                <a:hlinkClick r:id="rId3"/>
              </a:rPr>
              <a:t>https://wiki.creativecommons.org/Frequently_Asked_Questions#Can_I_apply_a_Creative_Commons_license_to_software.3F</a:t>
            </a:r>
            <a:endParaRPr lang="en-AU" sz="1600" dirty="0"/>
          </a:p>
        </p:txBody>
      </p:sp>
      <p:pic>
        <p:nvPicPr>
          <p:cNvPr id="9"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16723" y="1906590"/>
            <a:ext cx="6829097" cy="3423441"/>
          </a:xfrm>
        </p:spPr>
      </p:pic>
    </p:spTree>
    <p:extLst>
      <p:ext uri="{BB962C8B-B14F-4D97-AF65-F5344CB8AC3E}">
        <p14:creationId xmlns:p14="http://schemas.microsoft.com/office/powerpoint/2010/main" val="3858974591"/>
      </p:ext>
    </p:extLst>
  </p:cSld>
  <p:clrMapOvr>
    <a:masterClrMapping/>
  </p:clrMapOvr>
  <p:transition>
    <p:pull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
            </a:r>
            <a:br>
              <a:rPr lang="en-AU" dirty="0" smtClean="0"/>
            </a:br>
            <a:r>
              <a:rPr lang="en-AU" sz="5300" dirty="0" smtClean="0">
                <a:solidFill>
                  <a:srgbClr val="34B4C8"/>
                </a:solidFill>
              </a:rPr>
              <a:t>CC &amp; data</a:t>
            </a:r>
            <a:endParaRPr lang="en-AU" sz="5300" dirty="0">
              <a:solidFill>
                <a:srgbClr val="34B4C8"/>
              </a:solidFill>
            </a:endParaRPr>
          </a:p>
        </p:txBody>
      </p:sp>
      <p:sp>
        <p:nvSpPr>
          <p:cNvPr id="4" name="Content Placeholder 3"/>
          <p:cNvSpPr>
            <a:spLocks noGrp="1"/>
          </p:cNvSpPr>
          <p:nvPr>
            <p:ph idx="1"/>
          </p:nvPr>
        </p:nvSpPr>
        <p:spPr/>
        <p:txBody>
          <a:bodyPr>
            <a:normAutofit fontScale="92500" lnSpcReduction="20000"/>
          </a:bodyPr>
          <a:lstStyle/>
          <a:p>
            <a:pPr marL="0" indent="0">
              <a:buNone/>
            </a:pPr>
            <a:endParaRPr lang="en-AU"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endParaRPr lang="en-AU" sz="2000" dirty="0" smtClean="0">
              <a:solidFill>
                <a:schemeClr val="tx1"/>
              </a:solidFill>
            </a:endParaRPr>
          </a:p>
          <a:p>
            <a:pPr marL="0" indent="0">
              <a:buNone/>
            </a:pPr>
            <a:endParaRPr lang="en-AU" sz="2000" dirty="0">
              <a:solidFill>
                <a:schemeClr val="tx1"/>
              </a:solidFill>
            </a:endParaRPr>
          </a:p>
          <a:p>
            <a:pPr marL="0" indent="0">
              <a:buNone/>
            </a:pPr>
            <a:r>
              <a:rPr lang="en-AU" dirty="0" smtClean="0"/>
              <a:t> </a:t>
            </a:r>
            <a:endParaRPr lang="en-AU" dirty="0"/>
          </a:p>
          <a:p>
            <a:pPr>
              <a:buFont typeface="Calibri" panose="020F0502020204030204" pitchFamily="34" charset="0"/>
              <a:buChar char="×"/>
            </a:pPr>
            <a:endParaRPr lang="en-AU" dirty="0" smtClean="0"/>
          </a:p>
          <a:p>
            <a:pPr>
              <a:buFont typeface="Calibri" panose="020F0502020204030204" pitchFamily="34" charset="0"/>
              <a:buChar char="√"/>
            </a:pPr>
            <a:endParaRPr lang="en-AU" dirty="0" smtClean="0"/>
          </a:p>
          <a:p>
            <a:pPr marL="0" indent="0">
              <a:buNone/>
            </a:pPr>
            <a:endParaRPr lang="en-A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978" y="1489948"/>
            <a:ext cx="5477094" cy="4440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854184" y="6330770"/>
            <a:ext cx="7170463" cy="677108"/>
          </a:xfrm>
          <a:prstGeom prst="rect">
            <a:avLst/>
          </a:prstGeom>
          <a:noFill/>
        </p:spPr>
        <p:txBody>
          <a:bodyPr wrap="square" rtlCol="0">
            <a:spAutoFit/>
          </a:bodyPr>
          <a:lstStyle/>
          <a:p>
            <a:pPr algn="ctr"/>
            <a:r>
              <a:rPr lang="en-AU" sz="2000" dirty="0" smtClean="0">
                <a:hlinkClick r:id="rId4"/>
              </a:rPr>
              <a:t>http</a:t>
            </a:r>
            <a:r>
              <a:rPr lang="en-AU" sz="2000" dirty="0">
                <a:hlinkClick r:id="rId4"/>
              </a:rPr>
              <a:t>://www.ausgoal.gov.au/research-data-faqs</a:t>
            </a:r>
            <a:endParaRPr lang="en-AU" sz="2000" dirty="0"/>
          </a:p>
          <a:p>
            <a:endParaRPr lang="en-AU" dirty="0"/>
          </a:p>
        </p:txBody>
      </p:sp>
    </p:spTree>
    <p:extLst>
      <p:ext uri="{BB962C8B-B14F-4D97-AF65-F5344CB8AC3E}">
        <p14:creationId xmlns:p14="http://schemas.microsoft.com/office/powerpoint/2010/main" val="1081938187"/>
      </p:ext>
    </p:extLst>
  </p:cSld>
  <p:clrMapOvr>
    <a:masterClrMapping/>
  </p:clrMapOvr>
  <p:transition>
    <p:pull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89186" y="0"/>
            <a:ext cx="8828690" cy="1427873"/>
          </a:xfrm>
        </p:spPr>
        <p:txBody>
          <a:bodyPr>
            <a:noAutofit/>
          </a:bodyPr>
          <a:lstStyle/>
          <a:p>
            <a:r>
              <a:rPr lang="en-AU" sz="3600" dirty="0" smtClean="0">
                <a:solidFill>
                  <a:srgbClr val="34B4C8"/>
                </a:solidFill>
              </a:rPr>
              <a:t>        </a:t>
            </a:r>
            <a:r>
              <a:rPr lang="en-AU" sz="4800" dirty="0" smtClean="0">
                <a:solidFill>
                  <a:srgbClr val="34B4C8"/>
                </a:solidFill>
              </a:rPr>
              <a:t>Applying a Licence to your Work</a:t>
            </a:r>
            <a:endParaRPr lang="en-AU" sz="4800" dirty="0"/>
          </a:p>
        </p:txBody>
      </p:sp>
      <p:sp>
        <p:nvSpPr>
          <p:cNvPr id="6" name="Content Placeholder 5"/>
          <p:cNvSpPr>
            <a:spLocks noGrp="1"/>
          </p:cNvSpPr>
          <p:nvPr>
            <p:ph sz="half" idx="1"/>
          </p:nvPr>
        </p:nvSpPr>
        <p:spPr>
          <a:xfrm>
            <a:off x="5643155" y="1870045"/>
            <a:ext cx="3353496" cy="2968861"/>
          </a:xfrm>
          <a:ln>
            <a:noFill/>
          </a:ln>
        </p:spPr>
        <p:txBody>
          <a:bodyPr>
            <a:normAutofit/>
          </a:bodyPr>
          <a:lstStyle/>
          <a:p>
            <a:endParaRPr lang="en-US" dirty="0"/>
          </a:p>
          <a:p>
            <a:pPr marL="0" indent="0">
              <a:buNone/>
            </a:pPr>
            <a:endParaRPr lang="en-AU" dirty="0" smtClean="0"/>
          </a:p>
          <a:p>
            <a:pPr marL="0" indent="0">
              <a:buNone/>
            </a:pPr>
            <a:endParaRPr lang="en-AU" dirty="0" smtClean="0"/>
          </a:p>
        </p:txBody>
      </p:sp>
      <p:pic>
        <p:nvPicPr>
          <p:cNvPr id="2" name="Picture 1"/>
          <p:cNvPicPr>
            <a:picLocks noChangeAspect="1"/>
          </p:cNvPicPr>
          <p:nvPr/>
        </p:nvPicPr>
        <p:blipFill>
          <a:blip r:embed="rId3"/>
          <a:stretch>
            <a:fillRect/>
          </a:stretch>
        </p:blipFill>
        <p:spPr>
          <a:xfrm>
            <a:off x="1741413" y="1415067"/>
            <a:ext cx="5525590" cy="4954201"/>
          </a:xfrm>
          <a:prstGeom prst="rect">
            <a:avLst/>
          </a:prstGeom>
        </p:spPr>
      </p:pic>
      <p:sp>
        <p:nvSpPr>
          <p:cNvPr id="3" name="TextBox 2"/>
          <p:cNvSpPr txBox="1"/>
          <p:nvPr/>
        </p:nvSpPr>
        <p:spPr>
          <a:xfrm>
            <a:off x="1741413" y="6353503"/>
            <a:ext cx="5525590" cy="707886"/>
          </a:xfrm>
          <a:prstGeom prst="rect">
            <a:avLst/>
          </a:prstGeom>
          <a:noFill/>
        </p:spPr>
        <p:txBody>
          <a:bodyPr wrap="square" rtlCol="0">
            <a:spAutoFit/>
          </a:bodyPr>
          <a:lstStyle/>
          <a:p>
            <a:pPr algn="ctr"/>
            <a:r>
              <a:rPr lang="en-AU" sz="2000" dirty="0">
                <a:hlinkClick r:id="rId4"/>
              </a:rPr>
              <a:t>http://creativecommons.org/choose/</a:t>
            </a:r>
            <a:r>
              <a:rPr lang="en-AU" sz="2000" dirty="0"/>
              <a:t/>
            </a:r>
            <a:br>
              <a:rPr lang="en-AU" sz="2000" dirty="0"/>
            </a:br>
            <a:endParaRPr lang="en-AU" sz="2000" dirty="0"/>
          </a:p>
        </p:txBody>
      </p:sp>
    </p:spTree>
  </p:cSld>
  <p:clrMapOvr>
    <a:masterClrMapping/>
  </p:clrMapOvr>
  <p:transition>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a:xfrm>
            <a:off x="584790" y="1600201"/>
            <a:ext cx="8102009" cy="4061048"/>
          </a:xfrm>
        </p:spPr>
        <p:txBody>
          <a:bodyPr/>
          <a:lstStyle/>
          <a:p>
            <a:endParaRPr lang="en-AU" dirty="0"/>
          </a:p>
        </p:txBody>
      </p:sp>
      <p:pic>
        <p:nvPicPr>
          <p:cNvPr id="2050" name="Picture 2" descr="U:\Law\LawJustice\Research\OakLaw\Research Assistants\Cheryl Foong\Images Screenshots for slides\CC-chooser-2012-offline-works.png"/>
          <p:cNvPicPr>
            <a:picLocks noChangeAspect="1" noChangeArrowheads="1"/>
          </p:cNvPicPr>
          <p:nvPr/>
        </p:nvPicPr>
        <p:blipFill rotWithShape="1">
          <a:blip r:embed="rId3" cstate="print"/>
          <a:srcRect l="11253" r="12640" b="17054"/>
          <a:stretch/>
        </p:blipFill>
        <p:spPr bwMode="auto">
          <a:xfrm>
            <a:off x="630622" y="709449"/>
            <a:ext cx="8072700" cy="5404015"/>
          </a:xfrm>
          <a:prstGeom prst="rect">
            <a:avLst/>
          </a:prstGeom>
          <a:noFill/>
        </p:spPr>
      </p:pic>
      <p:sp>
        <p:nvSpPr>
          <p:cNvPr id="5" name="Rounded Rectangle 4"/>
          <p:cNvSpPr/>
          <p:nvPr/>
        </p:nvSpPr>
        <p:spPr>
          <a:xfrm>
            <a:off x="1043608" y="4581128"/>
            <a:ext cx="3456384" cy="1080120"/>
          </a:xfrm>
          <a:prstGeom prst="round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
        <p:nvSpPr>
          <p:cNvPr id="6" name="Rounded Rectangle 5"/>
          <p:cNvSpPr/>
          <p:nvPr/>
        </p:nvSpPr>
        <p:spPr>
          <a:xfrm>
            <a:off x="4932040" y="2132856"/>
            <a:ext cx="3456384" cy="648072"/>
          </a:xfrm>
          <a:prstGeom prst="round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AU"/>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ppt_w*0.7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9"/>
            <a:ext cx="8229600" cy="939306"/>
          </a:xfrm>
        </p:spPr>
        <p:txBody>
          <a:bodyPr>
            <a:normAutofit fontScale="90000"/>
          </a:bodyPr>
          <a:lstStyle/>
          <a:p>
            <a:r>
              <a:rPr lang="en-AU" dirty="0" smtClean="0"/>
              <a:t/>
            </a:r>
            <a:br>
              <a:rPr lang="en-AU" dirty="0" smtClean="0"/>
            </a:br>
            <a:r>
              <a:rPr lang="en-AU" sz="5300" dirty="0" smtClean="0">
                <a:solidFill>
                  <a:srgbClr val="34B4C8"/>
                </a:solidFill>
              </a:rPr>
              <a:t>Attribution</a:t>
            </a:r>
            <a:endParaRPr lang="en-AU" sz="5300" dirty="0">
              <a:solidFill>
                <a:srgbClr val="34B4C8"/>
              </a:solidFill>
            </a:endParaRPr>
          </a:p>
        </p:txBody>
      </p:sp>
      <p:sp>
        <p:nvSpPr>
          <p:cNvPr id="5" name="Content Placeholder 4"/>
          <p:cNvSpPr>
            <a:spLocks noGrp="1"/>
          </p:cNvSpPr>
          <p:nvPr>
            <p:ph idx="1"/>
          </p:nvPr>
        </p:nvSpPr>
        <p:spPr/>
        <p:txBody>
          <a:bodyPr>
            <a:normAutofit/>
          </a:bodyPr>
          <a:lstStyle/>
          <a:p>
            <a:pPr marL="0" indent="0">
              <a:buNone/>
            </a:pPr>
            <a:endParaRPr lang="en-AU" sz="1400" dirty="0"/>
          </a:p>
          <a:p>
            <a:pPr marL="0" indent="0">
              <a:buNone/>
            </a:pPr>
            <a:endParaRPr lang="en-AU" sz="1600" dirty="0"/>
          </a:p>
          <a:p>
            <a:endParaRPr lang="en-AU" dirty="0"/>
          </a:p>
        </p:txBody>
      </p:sp>
      <p:sp>
        <p:nvSpPr>
          <p:cNvPr id="6" name="Content Placeholder 5"/>
          <p:cNvSpPr>
            <a:spLocks noGrp="1"/>
          </p:cNvSpPr>
          <p:nvPr>
            <p:ph sz="half" idx="4294967295"/>
          </p:nvPr>
        </p:nvSpPr>
        <p:spPr>
          <a:xfrm>
            <a:off x="5105400" y="1600200"/>
            <a:ext cx="4038600" cy="3149600"/>
          </a:xfrm>
        </p:spPr>
        <p:txBody>
          <a:bodyPr>
            <a:normAutofit/>
          </a:bodyPr>
          <a:lstStyle/>
          <a:p>
            <a:pPr marL="0" indent="0">
              <a:buNone/>
            </a:pPr>
            <a:endParaRPr lang="en-AU" dirty="0" smtClean="0"/>
          </a:p>
          <a:p>
            <a:endParaRPr lang="en-A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574" y="1493142"/>
            <a:ext cx="6038405" cy="4019314"/>
          </a:xfrm>
          <a:prstGeom prst="rect">
            <a:avLst/>
          </a:prstGeom>
        </p:spPr>
      </p:pic>
      <p:sp>
        <p:nvSpPr>
          <p:cNvPr id="8" name="TextBox 7"/>
          <p:cNvSpPr txBox="1"/>
          <p:nvPr/>
        </p:nvSpPr>
        <p:spPr>
          <a:xfrm>
            <a:off x="584200" y="5984329"/>
            <a:ext cx="7701691" cy="400110"/>
          </a:xfrm>
          <a:prstGeom prst="rect">
            <a:avLst/>
          </a:prstGeom>
          <a:noFill/>
        </p:spPr>
        <p:txBody>
          <a:bodyPr wrap="square" rtlCol="0">
            <a:spAutoFit/>
          </a:bodyPr>
          <a:lstStyle/>
          <a:p>
            <a:pPr algn="ctr"/>
            <a:r>
              <a:rPr lang="en-AU" sz="2000" dirty="0" smtClean="0">
                <a:hlinkClick r:id="rId4"/>
              </a:rPr>
              <a:t>https</a:t>
            </a:r>
            <a:r>
              <a:rPr lang="en-AU" sz="2000" dirty="0">
                <a:hlinkClick r:id="rId4"/>
              </a:rPr>
              <a:t>://</a:t>
            </a:r>
            <a:r>
              <a:rPr lang="en-AU" sz="2000" dirty="0" smtClean="0">
                <a:hlinkClick r:id="rId4"/>
              </a:rPr>
              <a:t>wiki.creativecommons.org/Best_practices_for_attribution</a:t>
            </a:r>
            <a:endParaRPr lang="en-AU" sz="2000" dirty="0"/>
          </a:p>
        </p:txBody>
      </p:sp>
    </p:spTree>
    <p:extLst>
      <p:ext uri="{BB962C8B-B14F-4D97-AF65-F5344CB8AC3E}">
        <p14:creationId xmlns:p14="http://schemas.microsoft.com/office/powerpoint/2010/main" val="4228654557"/>
      </p:ext>
    </p:extLst>
  </p:cSld>
  <p:clrMapOvr>
    <a:masterClrMapping/>
  </p:clrMapOvr>
  <p:transition>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40871" y="225652"/>
            <a:ext cx="8229600" cy="1143000"/>
          </a:xfrm>
        </p:spPr>
        <p:txBody>
          <a:bodyPr>
            <a:normAutofit/>
          </a:bodyPr>
          <a:lstStyle/>
          <a:p>
            <a:r>
              <a:rPr lang="en-AU" sz="4800" dirty="0" smtClean="0">
                <a:solidFill>
                  <a:srgbClr val="34B4C8"/>
                </a:solidFill>
              </a:rPr>
              <a:t>Marking content</a:t>
            </a:r>
            <a:endParaRPr lang="en-AU" sz="4800" dirty="0">
              <a:solidFill>
                <a:srgbClr val="34B4C8"/>
              </a:solidFill>
            </a:endParaRPr>
          </a:p>
        </p:txBody>
      </p:sp>
      <p:sp>
        <p:nvSpPr>
          <p:cNvPr id="6" name="Content Placeholder 5"/>
          <p:cNvSpPr>
            <a:spLocks noGrp="1"/>
          </p:cNvSpPr>
          <p:nvPr>
            <p:ph sz="half" idx="1"/>
          </p:nvPr>
        </p:nvSpPr>
        <p:spPr>
          <a:xfrm>
            <a:off x="571500" y="5568042"/>
            <a:ext cx="7756071" cy="849087"/>
          </a:xfrm>
        </p:spPr>
        <p:txBody>
          <a:bodyPr>
            <a:normAutofit fontScale="62500" lnSpcReduction="20000"/>
          </a:bodyPr>
          <a:lstStyle/>
          <a:p>
            <a:pPr marL="0" indent="0">
              <a:buNone/>
            </a:pPr>
            <a:endParaRPr lang="en-AU" dirty="0" smtClean="0"/>
          </a:p>
          <a:p>
            <a:pPr marL="0" indent="0" algn="ctr">
              <a:buNone/>
            </a:pPr>
            <a:r>
              <a:rPr lang="en-AU" dirty="0" smtClean="0">
                <a:hlinkClick r:id="rId3"/>
              </a:rPr>
              <a:t>https://wiki.creativecommons.org/images/6/61/Creativecommons-licensing-and-marking-your-content_eng.pdf</a:t>
            </a:r>
            <a:endParaRPr lang="en-AU" dirty="0" smtClean="0"/>
          </a:p>
          <a:p>
            <a:endParaRPr lang="en-AU" dirty="0"/>
          </a:p>
        </p:txBody>
      </p:sp>
      <p:pic>
        <p:nvPicPr>
          <p:cNvPr id="3074"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17524" y="1632858"/>
            <a:ext cx="7826375" cy="3935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4201315"/>
      </p:ext>
    </p:extLst>
  </p:cSld>
  <p:clrMapOvr>
    <a:masterClrMapping/>
  </p:clrMapOvr>
  <p:transition>
    <p:pull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2228" y="422133"/>
            <a:ext cx="8229600" cy="1143000"/>
          </a:xfrm>
        </p:spPr>
        <p:txBody>
          <a:bodyPr>
            <a:noAutofit/>
          </a:bodyPr>
          <a:lstStyle/>
          <a:p>
            <a:r>
              <a:rPr lang="en-AU" sz="4800" dirty="0" smtClean="0">
                <a:solidFill>
                  <a:srgbClr val="34B4C8"/>
                </a:solidFill>
              </a:rPr>
              <a:t>Marking content- </a:t>
            </a:r>
            <a:br>
              <a:rPr lang="en-AU" sz="4800" dirty="0" smtClean="0">
                <a:solidFill>
                  <a:srgbClr val="34B4C8"/>
                </a:solidFill>
              </a:rPr>
            </a:br>
            <a:r>
              <a:rPr lang="en-AU" sz="4800" dirty="0">
                <a:solidFill>
                  <a:srgbClr val="34B4C8"/>
                </a:solidFill>
              </a:rPr>
              <a:t>	</a:t>
            </a:r>
            <a:r>
              <a:rPr lang="en-AU" sz="4800" dirty="0" smtClean="0">
                <a:solidFill>
                  <a:srgbClr val="34B4C8"/>
                </a:solidFill>
              </a:rPr>
              <a:t>	CC Add-in for MS Office</a:t>
            </a:r>
            <a:endParaRPr lang="en-AU" sz="4800" dirty="0">
              <a:solidFill>
                <a:srgbClr val="34B4C8"/>
              </a:solidFill>
            </a:endParaRPr>
          </a:p>
        </p:txBody>
      </p:sp>
      <p:pic>
        <p:nvPicPr>
          <p:cNvPr id="3" name="Picture 2"/>
          <p:cNvPicPr>
            <a:picLocks noChangeAspect="1"/>
          </p:cNvPicPr>
          <p:nvPr/>
        </p:nvPicPr>
        <p:blipFill>
          <a:blip r:embed="rId3"/>
          <a:stretch>
            <a:fillRect/>
          </a:stretch>
        </p:blipFill>
        <p:spPr>
          <a:xfrm>
            <a:off x="1175658" y="1951859"/>
            <a:ext cx="6433456" cy="3771746"/>
          </a:xfrm>
          <a:prstGeom prst="rect">
            <a:avLst/>
          </a:prstGeom>
          <a:ln>
            <a:solidFill>
              <a:schemeClr val="accent1"/>
            </a:solidFill>
          </a:ln>
        </p:spPr>
      </p:pic>
      <p:sp>
        <p:nvSpPr>
          <p:cNvPr id="4" name="TextBox 3"/>
          <p:cNvSpPr txBox="1"/>
          <p:nvPr/>
        </p:nvSpPr>
        <p:spPr>
          <a:xfrm>
            <a:off x="1175658" y="5723604"/>
            <a:ext cx="6433456" cy="615553"/>
          </a:xfrm>
          <a:prstGeom prst="rect">
            <a:avLst/>
          </a:prstGeom>
          <a:noFill/>
        </p:spPr>
        <p:txBody>
          <a:bodyPr wrap="square" rtlCol="0">
            <a:spAutoFit/>
          </a:bodyPr>
          <a:lstStyle/>
          <a:p>
            <a:pPr algn="ctr"/>
            <a:r>
              <a:rPr lang="en-AU" sz="1600" dirty="0">
                <a:hlinkClick r:id="rId4"/>
              </a:rPr>
              <a:t>https://</a:t>
            </a:r>
            <a:r>
              <a:rPr lang="en-AU" sz="1600" dirty="0" smtClean="0">
                <a:hlinkClick r:id="rId4"/>
              </a:rPr>
              <a:t>www.microsoft.com/en-us/download/details.aspx?id=13303</a:t>
            </a:r>
            <a:endParaRPr lang="en-AU" sz="1600" dirty="0" smtClean="0"/>
          </a:p>
          <a:p>
            <a:endParaRPr lang="en-AU" dirty="0"/>
          </a:p>
        </p:txBody>
      </p:sp>
    </p:spTree>
    <p:extLst>
      <p:ext uri="{BB962C8B-B14F-4D97-AF65-F5344CB8AC3E}">
        <p14:creationId xmlns:p14="http://schemas.microsoft.com/office/powerpoint/2010/main" val="1144610303"/>
      </p:ext>
    </p:extLst>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2228" y="879333"/>
            <a:ext cx="8229600" cy="1143000"/>
          </a:xfrm>
        </p:spPr>
        <p:txBody>
          <a:bodyPr>
            <a:noAutofit/>
          </a:bodyPr>
          <a:lstStyle/>
          <a:p>
            <a:r>
              <a:rPr lang="en-AU" sz="4800" dirty="0" smtClean="0">
                <a:solidFill>
                  <a:srgbClr val="34B4C8"/>
                </a:solidFill>
              </a:rPr>
              <a:t>Finding CC Licensed Co</a:t>
            </a:r>
            <a:r>
              <a:rPr lang="en-AU" dirty="0" smtClean="0">
                <a:solidFill>
                  <a:srgbClr val="34B4C8"/>
                </a:solidFill>
              </a:rPr>
              <a:t>ntent</a:t>
            </a:r>
            <a:endParaRPr lang="en-AU" dirty="0">
              <a:solidFill>
                <a:srgbClr val="34B4C8"/>
              </a:solidFill>
            </a:endParaRPr>
          </a:p>
        </p:txBody>
      </p:sp>
      <p:pic>
        <p:nvPicPr>
          <p:cNvPr id="9220" name="Picture 4"/>
          <p:cNvPicPr>
            <a:picLocks noChangeAspect="1" noChangeArrowheads="1"/>
          </p:cNvPicPr>
          <p:nvPr/>
        </p:nvPicPr>
        <p:blipFill>
          <a:blip r:embed="rId3" cstate="print"/>
          <a:srcRect/>
          <a:stretch>
            <a:fillRect/>
          </a:stretch>
        </p:blipFill>
        <p:spPr bwMode="auto">
          <a:xfrm>
            <a:off x="1533525" y="4175551"/>
            <a:ext cx="4457465" cy="1365755"/>
          </a:xfrm>
          <a:prstGeom prst="rect">
            <a:avLst/>
          </a:prstGeom>
          <a:noFill/>
          <a:ln w="9525">
            <a:noFill/>
            <a:miter lim="800000"/>
            <a:headEnd/>
            <a:tailEnd/>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144" y="1955581"/>
            <a:ext cx="239077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525" y="3047999"/>
            <a:ext cx="6332319" cy="893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2919" y="5300498"/>
            <a:ext cx="4352925"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pull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1748"/>
            <a:ext cx="8229600" cy="715889"/>
          </a:xfrm>
        </p:spPr>
        <p:txBody>
          <a:bodyPr>
            <a:noAutofit/>
          </a:bodyPr>
          <a:lstStyle/>
          <a:p>
            <a:r>
              <a:rPr lang="en-US" sz="4800" dirty="0" smtClean="0">
                <a:solidFill>
                  <a:srgbClr val="34B4C8"/>
                </a:solidFill>
              </a:rPr>
              <a:t>Creative Commons Resources</a:t>
            </a:r>
            <a:endParaRPr lang="en-US" sz="4800" dirty="0">
              <a:solidFill>
                <a:srgbClr val="34B4C8"/>
              </a:solidFill>
            </a:endParaRPr>
          </a:p>
        </p:txBody>
      </p:sp>
      <p:sp>
        <p:nvSpPr>
          <p:cNvPr id="3" name="Content Placeholder 2"/>
          <p:cNvSpPr>
            <a:spLocks noGrp="1"/>
          </p:cNvSpPr>
          <p:nvPr>
            <p:ph idx="1"/>
          </p:nvPr>
        </p:nvSpPr>
        <p:spPr>
          <a:xfrm>
            <a:off x="457200" y="1600200"/>
            <a:ext cx="8229600" cy="4991986"/>
          </a:xfrm>
        </p:spPr>
        <p:txBody>
          <a:bodyPr>
            <a:normAutofit lnSpcReduction="10000"/>
          </a:bodyPr>
          <a:lstStyle/>
          <a:p>
            <a:pPr marL="0" indent="0" algn="ctr">
              <a:buNone/>
            </a:pPr>
            <a:r>
              <a:rPr lang="en-US" sz="3000" dirty="0" smtClean="0">
                <a:solidFill>
                  <a:schemeClr val="tx1"/>
                </a:solidFill>
              </a:rPr>
              <a:t>Web</a:t>
            </a:r>
            <a:endParaRPr lang="en-US" sz="3000" dirty="0" smtClean="0">
              <a:solidFill>
                <a:schemeClr val="tx1"/>
              </a:solidFill>
              <a:hlinkClick r:id="rId3"/>
            </a:endParaRPr>
          </a:p>
          <a:p>
            <a:pPr marL="0" indent="0" algn="ctr">
              <a:buNone/>
            </a:pPr>
            <a:r>
              <a:rPr lang="en-US" sz="3000" dirty="0" smtClean="0">
                <a:hlinkClick r:id="rId3"/>
              </a:rPr>
              <a:t>http://creativecommons.org.au</a:t>
            </a:r>
            <a:endParaRPr lang="en-US" sz="3000" dirty="0" smtClean="0"/>
          </a:p>
          <a:p>
            <a:pPr marL="0" indent="0" algn="ctr">
              <a:buNone/>
            </a:pPr>
            <a:r>
              <a:rPr lang="en-US" sz="3000" dirty="0">
                <a:hlinkClick r:id="rId4"/>
              </a:rPr>
              <a:t>https://</a:t>
            </a:r>
            <a:r>
              <a:rPr lang="en-US" sz="3000" dirty="0" smtClean="0">
                <a:hlinkClick r:id="rId4"/>
              </a:rPr>
              <a:t>creativecommons.org/examples</a:t>
            </a:r>
            <a:endParaRPr lang="en-US" sz="3000" dirty="0" smtClean="0"/>
          </a:p>
          <a:p>
            <a:pPr marL="0" indent="0" algn="ctr">
              <a:buNone/>
            </a:pPr>
            <a:endParaRPr lang="en-US" sz="3000" dirty="0" smtClean="0"/>
          </a:p>
          <a:p>
            <a:pPr marL="0" indent="0" algn="ctr">
              <a:buNone/>
            </a:pPr>
            <a:r>
              <a:rPr lang="en-US" dirty="0" smtClean="0">
                <a:solidFill>
                  <a:schemeClr val="tx1"/>
                </a:solidFill>
              </a:rPr>
              <a:t>Wiki</a:t>
            </a:r>
          </a:p>
          <a:p>
            <a:pPr marL="0" indent="0" algn="ctr">
              <a:buNone/>
            </a:pPr>
            <a:r>
              <a:rPr lang="en-US" dirty="0" smtClean="0">
                <a:hlinkClick r:id="rId5"/>
              </a:rPr>
              <a:t>https</a:t>
            </a:r>
            <a:r>
              <a:rPr lang="en-US" dirty="0">
                <a:hlinkClick r:id="rId5"/>
              </a:rPr>
              <a:t>://</a:t>
            </a:r>
            <a:r>
              <a:rPr lang="en-US" dirty="0" smtClean="0">
                <a:hlinkClick r:id="rId5"/>
              </a:rPr>
              <a:t>wiki.creativecommons.org/Main_Page</a:t>
            </a:r>
            <a:endParaRPr lang="en-US" dirty="0" smtClean="0"/>
          </a:p>
          <a:p>
            <a:pPr marL="0" indent="0" algn="ctr">
              <a:buNone/>
            </a:pPr>
            <a:endParaRPr lang="en-US" dirty="0" smtClean="0"/>
          </a:p>
          <a:p>
            <a:pPr marL="0" indent="0" algn="ctr">
              <a:buNone/>
            </a:pPr>
            <a:r>
              <a:rPr lang="en-US" dirty="0" smtClean="0">
                <a:solidFill>
                  <a:schemeClr val="tx1"/>
                </a:solidFill>
              </a:rPr>
              <a:t>Contact</a:t>
            </a:r>
          </a:p>
          <a:p>
            <a:pPr marL="0" indent="0" algn="ctr">
              <a:buNone/>
            </a:pPr>
            <a:r>
              <a:rPr lang="en-US" dirty="0" smtClean="0">
                <a:hlinkClick r:id="rId6"/>
              </a:rPr>
              <a:t>Info@creativecommons.org.au</a:t>
            </a:r>
            <a:endParaRPr lang="en-US" dirty="0" smtClean="0"/>
          </a:p>
          <a:p>
            <a:pPr marL="0" indent="0" algn="ctr">
              <a:buNone/>
            </a:pPr>
            <a:endParaRPr lang="en-US" dirty="0" smtClean="0"/>
          </a:p>
          <a:p>
            <a:pPr marL="0" indent="0" algn="ctr">
              <a:buNone/>
            </a:pPr>
            <a:endParaRPr lang="en-US" dirty="0"/>
          </a:p>
        </p:txBody>
      </p:sp>
    </p:spTree>
    <p:extLst>
      <p:ext uri="{BB962C8B-B14F-4D97-AF65-F5344CB8AC3E}">
        <p14:creationId xmlns:p14="http://schemas.microsoft.com/office/powerpoint/2010/main" val="1953345180"/>
      </p:ext>
    </p:extLst>
  </p:cSld>
  <p:clrMapOvr>
    <a:masterClrMapping/>
  </p:clrMapOvr>
  <p:transition>
    <p:pull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41434" y="0"/>
            <a:ext cx="8229600" cy="1355835"/>
          </a:xfrm>
        </p:spPr>
        <p:txBody>
          <a:bodyPr>
            <a:normAutofit/>
          </a:bodyPr>
          <a:lstStyle/>
          <a:p>
            <a:r>
              <a:rPr lang="en-AU" dirty="0" smtClean="0">
                <a:solidFill>
                  <a:srgbClr val="34B4C8"/>
                </a:solidFill>
              </a:rPr>
              <a:t>Credits by slide number…</a:t>
            </a:r>
            <a:endParaRPr lang="en-AU" dirty="0">
              <a:solidFill>
                <a:srgbClr val="34B4C8"/>
              </a:solidFill>
            </a:endParaRPr>
          </a:p>
        </p:txBody>
      </p:sp>
      <p:sp>
        <p:nvSpPr>
          <p:cNvPr id="5" name="Content Placeholder 4"/>
          <p:cNvSpPr>
            <a:spLocks noGrp="1"/>
          </p:cNvSpPr>
          <p:nvPr>
            <p:ph idx="1"/>
          </p:nvPr>
        </p:nvSpPr>
        <p:spPr>
          <a:xfrm>
            <a:off x="457200" y="1056290"/>
            <a:ext cx="8229600" cy="5801710"/>
          </a:xfrm>
        </p:spPr>
        <p:txBody>
          <a:bodyPr>
            <a:normAutofit lnSpcReduction="10000"/>
          </a:bodyPr>
          <a:lstStyle/>
          <a:p>
            <a:pPr marL="534988" indent="-534988">
              <a:buNone/>
            </a:pPr>
            <a:r>
              <a:rPr lang="en-AU" sz="1400" dirty="0" smtClean="0">
                <a:solidFill>
                  <a:srgbClr val="34B4C8"/>
                </a:solidFill>
              </a:rPr>
              <a:t>4  	</a:t>
            </a:r>
            <a:r>
              <a:rPr lang="en-US" sz="1600" b="1" dirty="0" smtClean="0">
                <a:solidFill>
                  <a:srgbClr val="34B4C8"/>
                </a:solidFill>
              </a:rPr>
              <a:t>“</a:t>
            </a:r>
            <a:r>
              <a:rPr lang="en-AU" sz="1600" b="1" dirty="0">
                <a:solidFill>
                  <a:srgbClr val="34B4C8"/>
                </a:solidFill>
              </a:rPr>
              <a:t>Three Atmospheric "Dragons": Low Pressure Areas Around the U.S.” Rob </a:t>
            </a:r>
            <a:r>
              <a:rPr lang="en-AU" sz="1600" b="1" dirty="0" err="1">
                <a:solidFill>
                  <a:srgbClr val="34B4C8"/>
                </a:solidFill>
              </a:rPr>
              <a:t>Gutro</a:t>
            </a:r>
            <a:endParaRPr lang="en-AU" sz="1600" b="1" dirty="0">
              <a:solidFill>
                <a:srgbClr val="34B4C8"/>
              </a:solidFill>
            </a:endParaRPr>
          </a:p>
          <a:p>
            <a:pPr marL="534988" indent="-534988">
              <a:buNone/>
            </a:pPr>
            <a:r>
              <a:rPr lang="en-AU" sz="1600" b="1" dirty="0" smtClean="0">
                <a:solidFill>
                  <a:srgbClr val="34B4C8"/>
                </a:solidFill>
              </a:rPr>
              <a:t>	NASA's </a:t>
            </a:r>
            <a:r>
              <a:rPr lang="en-AU" sz="1600" b="1" dirty="0">
                <a:solidFill>
                  <a:srgbClr val="34B4C8"/>
                </a:solidFill>
              </a:rPr>
              <a:t>Goddard Space Flight </a:t>
            </a:r>
            <a:r>
              <a:rPr lang="en-AU" sz="1600" b="1" dirty="0" err="1" smtClean="0">
                <a:solidFill>
                  <a:srgbClr val="34B4C8"/>
                </a:solidFill>
              </a:rPr>
              <a:t>Center</a:t>
            </a:r>
            <a:r>
              <a:rPr lang="en-AU" sz="1600" b="1" dirty="0" smtClean="0">
                <a:solidFill>
                  <a:srgbClr val="34B4C8"/>
                </a:solidFill>
              </a:rPr>
              <a:t> </a:t>
            </a:r>
            <a:r>
              <a:rPr lang="en-AU" sz="1600" b="1" dirty="0" smtClean="0">
                <a:solidFill>
                  <a:srgbClr val="34B4C8"/>
                </a:solidFill>
                <a:hlinkClick r:id="rId3"/>
              </a:rPr>
              <a:t>https</a:t>
            </a:r>
            <a:r>
              <a:rPr lang="en-AU" sz="1600" b="1" dirty="0">
                <a:solidFill>
                  <a:srgbClr val="34B4C8"/>
                </a:solidFill>
                <a:hlinkClick r:id="rId3"/>
              </a:rPr>
              <a:t>://</a:t>
            </a:r>
            <a:r>
              <a:rPr lang="en-AU" sz="1600" b="1" dirty="0" smtClean="0">
                <a:solidFill>
                  <a:srgbClr val="34B4C8"/>
                </a:solidFill>
                <a:hlinkClick r:id="rId3"/>
              </a:rPr>
              <a:t>www.flickr.com/photos/gsfc/13545312904/in/photostream/</a:t>
            </a:r>
            <a:r>
              <a:rPr lang="en-AU" sz="1600" b="1" dirty="0" smtClean="0">
                <a:solidFill>
                  <a:srgbClr val="34B4C8"/>
                </a:solidFill>
              </a:rPr>
              <a:t> </a:t>
            </a:r>
            <a:r>
              <a:rPr lang="en-US" sz="1600" b="1" dirty="0" smtClean="0">
                <a:solidFill>
                  <a:srgbClr val="34B4C8"/>
                </a:solidFill>
              </a:rPr>
              <a:t>CC </a:t>
            </a:r>
            <a:r>
              <a:rPr lang="en-US" sz="1600" b="1" dirty="0">
                <a:solidFill>
                  <a:srgbClr val="34B4C8"/>
                </a:solidFill>
              </a:rPr>
              <a:t>BY </a:t>
            </a:r>
            <a:r>
              <a:rPr lang="en-US" sz="1600" b="1" dirty="0" smtClean="0">
                <a:solidFill>
                  <a:srgbClr val="34B4C8"/>
                </a:solidFill>
              </a:rPr>
              <a:t>2.0</a:t>
            </a:r>
          </a:p>
          <a:p>
            <a:pPr marL="534988" indent="-534988">
              <a:buNone/>
            </a:pPr>
            <a:r>
              <a:rPr lang="en-AU" sz="1600" b="1" dirty="0" smtClean="0">
                <a:solidFill>
                  <a:srgbClr val="34B4C8"/>
                </a:solidFill>
              </a:rPr>
              <a:t>11	“Yet </a:t>
            </a:r>
            <a:r>
              <a:rPr lang="en-AU" sz="1600" b="1" dirty="0">
                <a:solidFill>
                  <a:srgbClr val="34B4C8"/>
                </a:solidFill>
              </a:rPr>
              <a:t>another Eiffel tower shot” Rafael Matsunaga </a:t>
            </a:r>
            <a:r>
              <a:rPr lang="en-AU" sz="1300" b="1" dirty="0">
                <a:solidFill>
                  <a:srgbClr val="34B4C8"/>
                </a:solidFill>
                <a:hlinkClick r:id="rId4"/>
              </a:rPr>
              <a:t>https://www.flickr.com/photos/rednuht/</a:t>
            </a:r>
            <a:r>
              <a:rPr lang="en-AU" sz="1300" b="1" dirty="0">
                <a:solidFill>
                  <a:srgbClr val="34B4C8"/>
                </a:solidFill>
              </a:rPr>
              <a:t> </a:t>
            </a:r>
            <a:r>
              <a:rPr lang="en-AU" sz="1300" b="1" dirty="0" smtClean="0">
                <a:solidFill>
                  <a:srgbClr val="34B4C8"/>
                </a:solidFill>
                <a:hlinkClick r:id="rId5"/>
              </a:rPr>
              <a:t>CC </a:t>
            </a:r>
            <a:r>
              <a:rPr lang="en-AU" sz="1300" b="1" dirty="0">
                <a:solidFill>
                  <a:srgbClr val="34B4C8"/>
                </a:solidFill>
                <a:hlinkClick r:id="rId5"/>
              </a:rPr>
              <a:t>BY </a:t>
            </a:r>
            <a:r>
              <a:rPr lang="en-AU" sz="1300" b="1" dirty="0" smtClean="0">
                <a:solidFill>
                  <a:srgbClr val="34B4C8"/>
                </a:solidFill>
                <a:hlinkClick r:id="rId5"/>
              </a:rPr>
              <a:t>2.0</a:t>
            </a:r>
            <a:endParaRPr lang="en-AU" sz="1300" b="1" dirty="0" smtClean="0">
              <a:solidFill>
                <a:srgbClr val="34B4C8"/>
              </a:solidFill>
            </a:endParaRPr>
          </a:p>
          <a:p>
            <a:pPr marL="534988" lvl="2" indent="-534988">
              <a:buNone/>
            </a:pPr>
            <a:r>
              <a:rPr lang="en-AU" sz="1600" b="1" dirty="0" smtClean="0">
                <a:solidFill>
                  <a:srgbClr val="34B4C8"/>
                </a:solidFill>
              </a:rPr>
              <a:t>12	</a:t>
            </a:r>
            <a:r>
              <a:rPr lang="en-AU" sz="1600" b="1" dirty="0">
                <a:solidFill>
                  <a:srgbClr val="34B4C8"/>
                </a:solidFill>
              </a:rPr>
              <a:t>“Red Face” </a:t>
            </a:r>
            <a:r>
              <a:rPr lang="en-AU" sz="1600" b="1" dirty="0" err="1">
                <a:solidFill>
                  <a:srgbClr val="34B4C8"/>
                </a:solidFill>
              </a:rPr>
              <a:t>marco</a:t>
            </a:r>
            <a:r>
              <a:rPr lang="en-AU" sz="1600" b="1" dirty="0">
                <a:solidFill>
                  <a:srgbClr val="34B4C8"/>
                </a:solidFill>
              </a:rPr>
              <a:t> </a:t>
            </a:r>
            <a:r>
              <a:rPr lang="en-AU" sz="1600" b="1" dirty="0" err="1">
                <a:solidFill>
                  <a:srgbClr val="34B4C8"/>
                </a:solidFill>
              </a:rPr>
              <a:t>antonio</a:t>
            </a:r>
            <a:r>
              <a:rPr lang="en-AU" sz="1600" b="1" dirty="0">
                <a:solidFill>
                  <a:srgbClr val="34B4C8"/>
                </a:solidFill>
              </a:rPr>
              <a:t> </a:t>
            </a:r>
            <a:r>
              <a:rPr lang="en-AU" sz="1600" b="1" dirty="0" err="1">
                <a:solidFill>
                  <a:srgbClr val="34B4C8"/>
                </a:solidFill>
              </a:rPr>
              <a:t>torres</a:t>
            </a:r>
            <a:r>
              <a:rPr lang="en-AU" sz="1600" b="1" dirty="0">
                <a:solidFill>
                  <a:srgbClr val="34B4C8"/>
                </a:solidFill>
              </a:rPr>
              <a:t> </a:t>
            </a:r>
            <a:r>
              <a:rPr lang="en-AU" sz="1600" b="1" dirty="0" smtClean="0">
                <a:solidFill>
                  <a:srgbClr val="34B4C8"/>
                </a:solidFill>
              </a:rPr>
              <a:t> </a:t>
            </a:r>
            <a:r>
              <a:rPr lang="en-AU" sz="1200" b="1" dirty="0" smtClean="0">
                <a:solidFill>
                  <a:srgbClr val="34B4C8"/>
                </a:solidFill>
                <a:hlinkClick r:id="rId6"/>
              </a:rPr>
              <a:t>https</a:t>
            </a:r>
            <a:r>
              <a:rPr lang="en-AU" sz="1200" b="1" dirty="0">
                <a:solidFill>
                  <a:srgbClr val="34B4C8"/>
                </a:solidFill>
                <a:hlinkClick r:id="rId6"/>
              </a:rPr>
              <a:t>://www.flickr.com/photos/torres21/3733654187/</a:t>
            </a:r>
            <a:r>
              <a:rPr lang="en-AU" sz="1200" b="1" dirty="0">
                <a:solidFill>
                  <a:srgbClr val="34B4C8"/>
                </a:solidFill>
              </a:rPr>
              <a:t> </a:t>
            </a:r>
            <a:r>
              <a:rPr lang="en-AU" sz="1200" b="1" dirty="0">
                <a:solidFill>
                  <a:srgbClr val="34B4C8"/>
                </a:solidFill>
                <a:hlinkClick r:id="rId7"/>
              </a:rPr>
              <a:t>CC BY-SA</a:t>
            </a:r>
            <a:endParaRPr lang="en-AU" sz="1200" b="1" dirty="0">
              <a:solidFill>
                <a:srgbClr val="34B4C8"/>
              </a:solidFill>
            </a:endParaRPr>
          </a:p>
          <a:p>
            <a:pPr marL="534988" indent="-534988">
              <a:buAutoNum type="arabicPlain" startAt="13"/>
            </a:pPr>
            <a:r>
              <a:rPr lang="en-AU" sz="1600" b="1" dirty="0" smtClean="0">
                <a:solidFill>
                  <a:srgbClr val="34B4C8"/>
                </a:solidFill>
              </a:rPr>
              <a:t>Trent </a:t>
            </a:r>
            <a:r>
              <a:rPr lang="en-AU" sz="1600" b="1" dirty="0" err="1">
                <a:solidFill>
                  <a:srgbClr val="34B4C8"/>
                </a:solidFill>
              </a:rPr>
              <a:t>Reznor</a:t>
            </a:r>
            <a:r>
              <a:rPr lang="en-AU" sz="1600" b="1" dirty="0">
                <a:solidFill>
                  <a:srgbClr val="34B4C8"/>
                </a:solidFill>
              </a:rPr>
              <a:t> / </a:t>
            </a:r>
            <a:r>
              <a:rPr lang="en-AU" sz="1600" b="1" dirty="0">
                <a:solidFill>
                  <a:srgbClr val="34B4C8"/>
                </a:solidFill>
                <a:hlinkClick r:id="rId8"/>
              </a:rPr>
              <a:t>Jon Snyder/Wired.com</a:t>
            </a:r>
            <a:r>
              <a:rPr lang="en-AU" sz="1600" b="1" dirty="0">
                <a:solidFill>
                  <a:srgbClr val="34B4C8"/>
                </a:solidFill>
              </a:rPr>
              <a:t> / </a:t>
            </a:r>
            <a:r>
              <a:rPr lang="en-AU" sz="1600" b="1" dirty="0">
                <a:solidFill>
                  <a:srgbClr val="34B4C8"/>
                </a:solidFill>
                <a:hlinkClick r:id="rId9"/>
              </a:rPr>
              <a:t>CC </a:t>
            </a:r>
            <a:r>
              <a:rPr lang="en-AU" sz="1600" b="1" dirty="0" smtClean="0">
                <a:solidFill>
                  <a:srgbClr val="34B4C8"/>
                </a:solidFill>
                <a:hlinkClick r:id="rId9"/>
              </a:rPr>
              <a:t>BY-NC</a:t>
            </a:r>
            <a:endParaRPr lang="en-AU" sz="1600" b="1" dirty="0" smtClean="0">
              <a:solidFill>
                <a:srgbClr val="34B4C8"/>
              </a:solidFill>
            </a:endParaRPr>
          </a:p>
          <a:p>
            <a:pPr marL="534988" indent="-534988">
              <a:buFont typeface="Arial" pitchFamily="34" charset="0"/>
              <a:buAutoNum type="arabicPlain" startAt="13"/>
            </a:pPr>
            <a:r>
              <a:rPr lang="en-AU" sz="1600" b="1" dirty="0">
                <a:solidFill>
                  <a:srgbClr val="34B4C8"/>
                </a:solidFill>
              </a:rPr>
              <a:t>African Elephant by Arno </a:t>
            </a:r>
            <a:r>
              <a:rPr lang="en-AU" sz="1600" b="1" dirty="0" err="1">
                <a:solidFill>
                  <a:srgbClr val="34B4C8"/>
                </a:solidFill>
              </a:rPr>
              <a:t>Maintjes</a:t>
            </a:r>
            <a:r>
              <a:rPr lang="en-AU" sz="1600" b="1" dirty="0">
                <a:solidFill>
                  <a:srgbClr val="34B4C8"/>
                </a:solidFill>
              </a:rPr>
              <a:t> </a:t>
            </a:r>
            <a:r>
              <a:rPr lang="en-AU" sz="1600" b="1" dirty="0">
                <a:solidFill>
                  <a:srgbClr val="34B4C8"/>
                </a:solidFill>
                <a:hlinkClick r:id="rId10"/>
              </a:rPr>
              <a:t>https://www.flickr.com/photos/arnolouise/705454064/</a:t>
            </a:r>
            <a:r>
              <a:rPr lang="en-AU" sz="1600" b="1" dirty="0">
                <a:solidFill>
                  <a:srgbClr val="34B4C8"/>
                </a:solidFill>
              </a:rPr>
              <a:t> is licenced CC BY-NC-SA</a:t>
            </a:r>
          </a:p>
          <a:p>
            <a:pPr marL="534988" indent="-534988">
              <a:buFont typeface="Arial" pitchFamily="34" charset="0"/>
              <a:buAutoNum type="arabicPlain" startAt="13"/>
            </a:pPr>
            <a:r>
              <a:rPr lang="en-AU" sz="1600" b="1" dirty="0">
                <a:solidFill>
                  <a:srgbClr val="34B4C8"/>
                </a:solidFill>
              </a:rPr>
              <a:t>Image via Creative Commons/Andrew E. Larsen (CC BY-ND 2.0)</a:t>
            </a:r>
          </a:p>
          <a:p>
            <a:pPr marL="534988" indent="-534988">
              <a:buFont typeface="Arial" pitchFamily="34" charset="0"/>
              <a:buAutoNum type="arabicPlain" startAt="13"/>
            </a:pPr>
            <a:r>
              <a:rPr lang="en-AU" sz="1600" b="1" dirty="0">
                <a:solidFill>
                  <a:srgbClr val="34B4C8"/>
                </a:solidFill>
              </a:rPr>
              <a:t>Operation Honey Collector by </a:t>
            </a:r>
            <a:r>
              <a:rPr lang="en-AU" sz="1600" b="1" dirty="0">
                <a:solidFill>
                  <a:srgbClr val="34B4C8"/>
                </a:solidFill>
                <a:hlinkClick r:id="rId11" tooltip="Go to Tom Heinze's photostream"/>
              </a:rPr>
              <a:t>Tom </a:t>
            </a:r>
            <a:r>
              <a:rPr lang="en-AU" sz="1600" b="1" dirty="0" err="1">
                <a:solidFill>
                  <a:srgbClr val="34B4C8"/>
                </a:solidFill>
                <a:hlinkClick r:id="rId11" tooltip="Go to Tom Heinze's photostream"/>
              </a:rPr>
              <a:t>Heinze</a:t>
            </a:r>
            <a:r>
              <a:rPr lang="en-AU" sz="1600" b="1" dirty="0">
                <a:solidFill>
                  <a:srgbClr val="34B4C8"/>
                </a:solidFill>
              </a:rPr>
              <a:t> on Flickr is licensed </a:t>
            </a:r>
            <a:r>
              <a:rPr lang="en-AU" sz="1600" b="1" dirty="0">
                <a:solidFill>
                  <a:srgbClr val="34B4C8"/>
                </a:solidFill>
                <a:hlinkClick r:id="rId12"/>
              </a:rPr>
              <a:t>CC BY-NC-ND 2.0</a:t>
            </a:r>
            <a:endParaRPr lang="en-AU" sz="1600" b="1" dirty="0">
              <a:solidFill>
                <a:srgbClr val="34B4C8"/>
              </a:solidFill>
            </a:endParaRPr>
          </a:p>
          <a:p>
            <a:pPr marL="534988" indent="-534988">
              <a:buFont typeface="Arial" pitchFamily="34" charset="0"/>
              <a:buAutoNum type="arabicPlain" startAt="13"/>
            </a:pPr>
            <a:r>
              <a:rPr lang="en-AU" sz="1600" b="1" dirty="0">
                <a:solidFill>
                  <a:srgbClr val="34B4C8"/>
                </a:solidFill>
              </a:rPr>
              <a:t>Ruby throated hummingbird </a:t>
            </a:r>
            <a:r>
              <a:rPr lang="en-AU" sz="1600" b="1" dirty="0" err="1">
                <a:solidFill>
                  <a:srgbClr val="34B4C8"/>
                </a:solidFill>
              </a:rPr>
              <a:t>archilochus</a:t>
            </a:r>
            <a:r>
              <a:rPr lang="en-AU" sz="1600" b="1" dirty="0">
                <a:solidFill>
                  <a:srgbClr val="34B4C8"/>
                </a:solidFill>
              </a:rPr>
              <a:t> </a:t>
            </a:r>
            <a:r>
              <a:rPr lang="en-AU" sz="1600" b="1" dirty="0" err="1">
                <a:solidFill>
                  <a:srgbClr val="34B4C8"/>
                </a:solidFill>
              </a:rPr>
              <a:t>colubris</a:t>
            </a:r>
            <a:r>
              <a:rPr lang="en-AU" sz="1600" b="1" dirty="0">
                <a:solidFill>
                  <a:srgbClr val="34B4C8"/>
                </a:solidFill>
              </a:rPr>
              <a:t> at cardinal flower royalty free stock photograph in gallery </a:t>
            </a:r>
            <a:r>
              <a:rPr lang="en-AU" sz="1600" b="1" dirty="0">
                <a:solidFill>
                  <a:srgbClr val="34B4C8"/>
                </a:solidFill>
                <a:hlinkClick r:id="rId13" tooltip="Hummingbirds public domain images"/>
              </a:rPr>
              <a:t>Hummingbirds</a:t>
            </a:r>
            <a:r>
              <a:rPr lang="en-AU" sz="1600" b="1" dirty="0">
                <a:solidFill>
                  <a:srgbClr val="34B4C8"/>
                </a:solidFill>
              </a:rPr>
              <a:t> is in </a:t>
            </a:r>
            <a:r>
              <a:rPr lang="en-AU" sz="1600" b="1" dirty="0">
                <a:solidFill>
                  <a:srgbClr val="34B4C8"/>
                </a:solidFill>
                <a:hlinkClick r:id="rId14" tooltip="public domain"/>
              </a:rPr>
              <a:t>public domain</a:t>
            </a:r>
            <a:endParaRPr lang="en-AU" sz="1600" b="1" dirty="0">
              <a:solidFill>
                <a:srgbClr val="34B4C8"/>
              </a:solidFill>
            </a:endParaRPr>
          </a:p>
          <a:p>
            <a:pPr marL="534988" indent="-534988">
              <a:buFont typeface="Arial" pitchFamily="34" charset="0"/>
              <a:buAutoNum type="arabicPlain" startAt="13"/>
            </a:pPr>
            <a:r>
              <a:rPr lang="en-AU" sz="1600" b="1" dirty="0">
                <a:solidFill>
                  <a:srgbClr val="34B4C8"/>
                </a:solidFill>
                <a:hlinkClick r:id="rId15"/>
              </a:rPr>
              <a:t>Bibliotheca </a:t>
            </a:r>
            <a:r>
              <a:rPr lang="en-AU" sz="1600" b="1" dirty="0" err="1">
                <a:solidFill>
                  <a:srgbClr val="34B4C8"/>
                </a:solidFill>
                <a:hlinkClick r:id="rId15"/>
              </a:rPr>
              <a:t>Buloviana</a:t>
            </a:r>
            <a:r>
              <a:rPr lang="en-AU" sz="1600" b="1" dirty="0">
                <a:solidFill>
                  <a:srgbClr val="34B4C8"/>
                </a:solidFill>
                <a:hlinkClick r:id="rId15"/>
              </a:rPr>
              <a:t> (</a:t>
            </a:r>
            <a:r>
              <a:rPr lang="en-AU" sz="1600" b="1" dirty="0" err="1">
                <a:solidFill>
                  <a:srgbClr val="34B4C8"/>
                </a:solidFill>
                <a:hlinkClick r:id="rId15"/>
              </a:rPr>
              <a:t>Ausschnitt</a:t>
            </a:r>
            <a:r>
              <a:rPr lang="en-AU" sz="1600" b="1" dirty="0">
                <a:solidFill>
                  <a:srgbClr val="34B4C8"/>
                </a:solidFill>
                <a:hlinkClick r:id="rId15"/>
              </a:rPr>
              <a:t>)</a:t>
            </a:r>
            <a:r>
              <a:rPr lang="en-AU" sz="1600" b="1" dirty="0">
                <a:solidFill>
                  <a:srgbClr val="34B4C8"/>
                </a:solidFill>
              </a:rPr>
              <a:t> / Georg Daniel </a:t>
            </a:r>
            <a:r>
              <a:rPr lang="en-AU" sz="1600" b="1" dirty="0" err="1">
                <a:solidFill>
                  <a:srgbClr val="34B4C8"/>
                </a:solidFill>
              </a:rPr>
              <a:t>Heumann</a:t>
            </a:r>
            <a:r>
              <a:rPr lang="en-AU" sz="1600" b="1" dirty="0">
                <a:solidFill>
                  <a:srgbClr val="34B4C8"/>
                </a:solidFill>
              </a:rPr>
              <a:t> / </a:t>
            </a:r>
            <a:r>
              <a:rPr lang="en-AU" sz="1600" b="1" dirty="0">
                <a:solidFill>
                  <a:srgbClr val="34B4C8"/>
                </a:solidFill>
                <a:hlinkClick r:id="rId16"/>
              </a:rPr>
              <a:t>Public </a:t>
            </a:r>
            <a:r>
              <a:rPr lang="en-AU" sz="1600" b="1" dirty="0" smtClean="0">
                <a:solidFill>
                  <a:srgbClr val="34B4C8"/>
                </a:solidFill>
                <a:hlinkClick r:id="rId16"/>
              </a:rPr>
              <a:t>Domain</a:t>
            </a:r>
            <a:endParaRPr lang="en-AU" sz="1600" b="1" dirty="0" smtClean="0">
              <a:solidFill>
                <a:srgbClr val="34B4C8"/>
              </a:solidFill>
            </a:endParaRPr>
          </a:p>
          <a:p>
            <a:pPr marL="534988" indent="-534988">
              <a:buFont typeface="Arial" pitchFamily="34" charset="0"/>
              <a:buAutoNum type="arabicPlain" startAt="13"/>
            </a:pPr>
            <a:r>
              <a:rPr lang="de-DE" sz="1600" b="1" dirty="0" smtClean="0">
                <a:solidFill>
                  <a:srgbClr val="34B4C8"/>
                </a:solidFill>
              </a:rPr>
              <a:t>Jelly </a:t>
            </a:r>
            <a:r>
              <a:rPr lang="de-DE" sz="1600" b="1" dirty="0">
                <a:solidFill>
                  <a:srgbClr val="34B4C8"/>
                </a:solidFill>
              </a:rPr>
              <a:t>Beans in verschiedenen Sorten http://de.wikipedia.org/wiki/Jelly_Belly#/media/File:Jelly_Belly_jelly_beans_(2),_December_2008.jpg CC BY </a:t>
            </a:r>
            <a:r>
              <a:rPr lang="de-DE" sz="1600" b="1" dirty="0" smtClean="0">
                <a:solidFill>
                  <a:srgbClr val="34B4C8"/>
                </a:solidFill>
              </a:rPr>
              <a:t>2.0</a:t>
            </a:r>
          </a:p>
          <a:p>
            <a:pPr marL="534988" indent="-534988">
              <a:buFont typeface="Arial" pitchFamily="34" charset="0"/>
              <a:buAutoNum type="arabicPlain" startAt="13"/>
            </a:pPr>
            <a:r>
              <a:rPr lang="en-AU" sz="1600" b="1" dirty="0">
                <a:solidFill>
                  <a:srgbClr val="34B4C8"/>
                </a:solidFill>
              </a:rPr>
              <a:t>Source: </a:t>
            </a:r>
            <a:r>
              <a:rPr lang="en-AU" sz="1600" b="1" dirty="0">
                <a:solidFill>
                  <a:srgbClr val="34B4C8"/>
                </a:solidFill>
                <a:hlinkClick r:id="rId17"/>
              </a:rPr>
              <a:t>http://</a:t>
            </a:r>
            <a:r>
              <a:rPr lang="en-AU" sz="1600" b="1" dirty="0" smtClean="0">
                <a:solidFill>
                  <a:srgbClr val="34B4C8"/>
                </a:solidFill>
                <a:hlinkClick r:id="rId17"/>
              </a:rPr>
              <a:t>www.businesskorea.co.kr/article/8611/promotion-software-industry-korean-govt-focus-qualitative-growth-software-industry</a:t>
            </a:r>
            <a:endParaRPr lang="en-AU" sz="1600" b="1" dirty="0" smtClean="0">
              <a:solidFill>
                <a:srgbClr val="34B4C8"/>
              </a:solidFill>
            </a:endParaRPr>
          </a:p>
          <a:p>
            <a:pPr marL="534988" indent="-534988">
              <a:buNone/>
            </a:pPr>
            <a:r>
              <a:rPr lang="en-AU" sz="1600" b="1" dirty="0">
                <a:solidFill>
                  <a:srgbClr val="34B4C8"/>
                </a:solidFill>
              </a:rPr>
              <a:t>21	Source: </a:t>
            </a:r>
            <a:r>
              <a:rPr lang="en-AU" sz="1600" b="1" dirty="0">
                <a:solidFill>
                  <a:srgbClr val="34B4C8"/>
                </a:solidFill>
                <a:hlinkClick r:id="rId18"/>
              </a:rPr>
              <a:t>http://nationalmap.nicta.com.au/</a:t>
            </a:r>
            <a:r>
              <a:rPr lang="en-AU" sz="1600" b="1" dirty="0">
                <a:solidFill>
                  <a:srgbClr val="34B4C8"/>
                </a:solidFill>
              </a:rPr>
              <a:t> Image courtesy of NASA</a:t>
            </a:r>
          </a:p>
          <a:p>
            <a:pPr marL="534988" indent="-534988">
              <a:buNone/>
            </a:pPr>
            <a:r>
              <a:rPr lang="en-AU" sz="1600" b="1" dirty="0">
                <a:solidFill>
                  <a:srgbClr val="34B4C8"/>
                </a:solidFill>
              </a:rPr>
              <a:t>24	"</a:t>
            </a:r>
            <a:r>
              <a:rPr lang="en-AU" sz="1600" b="1" dirty="0">
                <a:solidFill>
                  <a:srgbClr val="34B4C8"/>
                </a:solidFill>
                <a:hlinkClick r:id="rId19"/>
              </a:rPr>
              <a:t>Creative Commons 10th Birthday Celebration San Francisco</a:t>
            </a:r>
            <a:r>
              <a:rPr lang="en-AU" sz="1600" b="1" dirty="0">
                <a:solidFill>
                  <a:srgbClr val="34B4C8"/>
                </a:solidFill>
              </a:rPr>
              <a:t>" by </a:t>
            </a:r>
            <a:r>
              <a:rPr lang="en-AU" sz="1600" b="1" dirty="0" err="1">
                <a:solidFill>
                  <a:srgbClr val="34B4C8"/>
                </a:solidFill>
                <a:hlinkClick r:id="rId20"/>
              </a:rPr>
              <a:t>tvol</a:t>
            </a:r>
            <a:r>
              <a:rPr lang="en-AU" sz="1600" b="1" dirty="0">
                <a:solidFill>
                  <a:srgbClr val="34B4C8"/>
                </a:solidFill>
              </a:rPr>
              <a:t> is licensed under </a:t>
            </a:r>
            <a:r>
              <a:rPr lang="en-AU" sz="1600" b="1" dirty="0">
                <a:solidFill>
                  <a:srgbClr val="34B4C8"/>
                </a:solidFill>
                <a:hlinkClick r:id="rId21"/>
              </a:rPr>
              <a:t>CC BY 2.0</a:t>
            </a:r>
            <a:endParaRPr lang="en-AU" sz="1600" b="1" dirty="0">
              <a:solidFill>
                <a:srgbClr val="34B4C8"/>
              </a:solidFill>
            </a:endParaRPr>
          </a:p>
          <a:p>
            <a:pPr marL="534988" indent="-534988">
              <a:buNone/>
            </a:pPr>
            <a:endParaRPr lang="en-AU" sz="1600" dirty="0" smtClean="0">
              <a:solidFill>
                <a:srgbClr val="34B4C8"/>
              </a:solidFill>
            </a:endParaRPr>
          </a:p>
          <a:p>
            <a:pPr marL="0" indent="0">
              <a:buNone/>
            </a:pPr>
            <a:endParaRPr lang="en-AU" sz="1600" dirty="0">
              <a:solidFill>
                <a:srgbClr val="34B4C8"/>
              </a:solidFill>
            </a:endParaRPr>
          </a:p>
          <a:p>
            <a:pPr>
              <a:buFont typeface="Arial" pitchFamily="34" charset="0"/>
              <a:buAutoNum type="arabicPlain" startAt="13"/>
            </a:pPr>
            <a:endParaRPr lang="en-US" sz="1600" dirty="0">
              <a:solidFill>
                <a:srgbClr val="34B4C8"/>
              </a:solidFill>
            </a:endParaRPr>
          </a:p>
          <a:p>
            <a:endParaRPr lang="en-AU" sz="1400" dirty="0"/>
          </a:p>
          <a:p>
            <a:pPr>
              <a:buAutoNum type="arabicPlain" startAt="13"/>
            </a:pPr>
            <a:endParaRPr lang="en-US" sz="1400" dirty="0">
              <a:solidFill>
                <a:schemeClr val="accent1">
                  <a:lumMod val="20000"/>
                  <a:lumOff val="80000"/>
                </a:schemeClr>
              </a:solidFill>
            </a:endParaRPr>
          </a:p>
          <a:p>
            <a:endParaRPr lang="en-AU" dirty="0"/>
          </a:p>
        </p:txBody>
      </p:sp>
    </p:spTree>
    <p:extLst>
      <p:ext uri="{BB962C8B-B14F-4D97-AF65-F5344CB8AC3E}">
        <p14:creationId xmlns:p14="http://schemas.microsoft.com/office/powerpoint/2010/main" val="557438626"/>
      </p:ext>
    </p:extLst>
  </p:cSld>
  <p:clrMapOvr>
    <a:masterClrMapping/>
  </p:clrMapOvr>
  <p:transition>
    <p:pull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12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3750" y="3760789"/>
            <a:ext cx="11255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15" descr="newccspectru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263777"/>
            <a:ext cx="914400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997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762000" y="4340858"/>
            <a:ext cx="8181474" cy="261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ctr"/>
            <a:r>
              <a:rPr lang="en-US" sz="2800" dirty="0" smtClean="0">
                <a:latin typeface="Helvetica Neue"/>
                <a:cs typeface="Helvetica Neue"/>
              </a:rPr>
              <a:t>Except where otherwise noted: </a:t>
            </a:r>
            <a:r>
              <a:rPr lang="en-US" sz="2800" b="1" dirty="0" smtClean="0">
                <a:solidFill>
                  <a:srgbClr val="34B4C8"/>
                </a:solidFill>
                <a:latin typeface="Helvetica Neue"/>
                <a:cs typeface="Helvetica Neue"/>
              </a:rPr>
              <a:t>CC BY</a:t>
            </a:r>
            <a:r>
              <a:rPr lang="en-US" sz="2800" dirty="0" smtClean="0">
                <a:latin typeface="Helvetica Neue"/>
                <a:cs typeface="Helvetica Neue"/>
              </a:rPr>
              <a:t> </a:t>
            </a:r>
            <a:r>
              <a:rPr lang="en-US" sz="2800" dirty="0" err="1" smtClean="0">
                <a:solidFill>
                  <a:srgbClr val="34B4C8"/>
                </a:solidFill>
                <a:latin typeface="Helvetica Neue"/>
                <a:cs typeface="Helvetica Neue"/>
              </a:rPr>
              <a:t>creativecommons.org</a:t>
            </a:r>
            <a:r>
              <a:rPr lang="en-US" sz="2800" dirty="0">
                <a:solidFill>
                  <a:srgbClr val="34B4C8"/>
                </a:solidFill>
                <a:latin typeface="Helvetica Neue"/>
                <a:cs typeface="Helvetica Neue"/>
              </a:rPr>
              <a:t>/licenses/by/</a:t>
            </a:r>
            <a:r>
              <a:rPr lang="en-US" sz="2800" dirty="0" smtClean="0">
                <a:solidFill>
                  <a:srgbClr val="34B4C8"/>
                </a:solidFill>
                <a:latin typeface="Helvetica Neue"/>
                <a:cs typeface="Helvetica Neue"/>
              </a:rPr>
              <a:t>4.0 </a:t>
            </a:r>
          </a:p>
          <a:p>
            <a:pPr lvl="0"/>
            <a:endParaRPr lang="en-US" dirty="0" smtClean="0">
              <a:latin typeface="Helvetica Neue"/>
              <a:ea typeface="Verdana"/>
              <a:cs typeface="Helvetica Neue"/>
              <a:sym typeface="Verdana"/>
            </a:endParaRPr>
          </a:p>
          <a:p>
            <a:pPr lvl="0" algn="just"/>
            <a:r>
              <a:rPr lang="en" dirty="0" smtClean="0">
                <a:latin typeface="Helvetica Neue"/>
                <a:ea typeface="Verdana"/>
                <a:cs typeface="Helvetica Neue"/>
                <a:sym typeface="Verdana"/>
              </a:rPr>
              <a:t>Creative </a:t>
            </a:r>
            <a:r>
              <a:rPr lang="en" dirty="0">
                <a:latin typeface="Helvetica Neue"/>
                <a:ea typeface="Verdana"/>
                <a:cs typeface="Helvetica Neue"/>
                <a:sym typeface="Verdana"/>
              </a:rPr>
              <a:t>Commons and the double C in a circle are registered trademarks of Creative Commons in the United States and other countries. Third party marks and brands are the property of their respective holders.</a:t>
            </a:r>
          </a:p>
          <a:p>
            <a:endParaRPr lang="en-US" sz="3600" dirty="0" smtClean="0">
              <a:solidFill>
                <a:srgbClr val="34B4C8"/>
              </a:solidFill>
              <a:latin typeface="Helvetica Neue"/>
              <a:cs typeface="Helvetica Neue"/>
            </a:endParaRPr>
          </a:p>
        </p:txBody>
      </p:sp>
      <p:sp>
        <p:nvSpPr>
          <p:cNvPr id="4" name="TextBox 3"/>
          <p:cNvSpPr txBox="1"/>
          <p:nvPr/>
        </p:nvSpPr>
        <p:spPr>
          <a:xfrm>
            <a:off x="762000" y="4753702"/>
            <a:ext cx="184666" cy="369332"/>
          </a:xfrm>
          <a:prstGeom prst="rect">
            <a:avLst/>
          </a:prstGeom>
          <a:noFill/>
        </p:spPr>
        <p:txBody>
          <a:bodyPr wrap="none" rtlCol="0">
            <a:spAutoFit/>
          </a:bodyPr>
          <a:lstStyle/>
          <a:p>
            <a:endParaRPr lang="en-US" dirty="0"/>
          </a:p>
        </p:txBody>
      </p:sp>
      <p:pic>
        <p:nvPicPr>
          <p:cNvPr id="5" name="Picture 4" descr="by.large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5597" y="2813640"/>
            <a:ext cx="1527218" cy="1527218"/>
          </a:xfrm>
          <a:prstGeom prst="rect">
            <a:avLst/>
          </a:prstGeom>
        </p:spPr>
      </p:pic>
      <p:pic>
        <p:nvPicPr>
          <p:cNvPr id="7" name="Picture 6" descr="cc.large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4316" y="2813640"/>
            <a:ext cx="1521281" cy="1521281"/>
          </a:xfrm>
          <a:prstGeom prst="rect">
            <a:avLst/>
          </a:prstGeom>
        </p:spPr>
      </p:pic>
      <p:sp>
        <p:nvSpPr>
          <p:cNvPr id="2" name="Title 1"/>
          <p:cNvSpPr>
            <a:spLocks noGrp="1"/>
          </p:cNvSpPr>
          <p:nvPr>
            <p:ph type="ctrTitle"/>
          </p:nvPr>
        </p:nvSpPr>
        <p:spPr>
          <a:xfrm>
            <a:off x="685800" y="1343615"/>
            <a:ext cx="7772400" cy="1470025"/>
          </a:xfrm>
        </p:spPr>
        <p:txBody>
          <a:bodyPr>
            <a:normAutofit fontScale="90000"/>
          </a:bodyPr>
          <a:lstStyle/>
          <a:p>
            <a:pPr algn="just"/>
            <a:r>
              <a:rPr lang="en-US" sz="2400" dirty="0"/>
              <a:t>This work, </a:t>
            </a:r>
            <a:r>
              <a:rPr lang="en-US" sz="2400" dirty="0" smtClean="0"/>
              <a:t>“Creative Commons Licences", </a:t>
            </a:r>
            <a:r>
              <a:rPr lang="en-US" sz="2400" dirty="0"/>
              <a:t>is a derivative of </a:t>
            </a:r>
            <a:r>
              <a:rPr lang="en-AU" sz="2400" dirty="0" smtClean="0"/>
              <a:t>Jessica Coates presentation “Creative Commons for educators   </a:t>
            </a:r>
            <a:r>
              <a:rPr lang="en-AU" sz="2400" dirty="0">
                <a:hlinkClick r:id="rId5"/>
              </a:rPr>
              <a:t>http://www.slideshare.net/Jessicacoates/creative-commons-for-educators-presentation?type=powerpoint </a:t>
            </a:r>
            <a:r>
              <a:rPr lang="en-AU" sz="2400" dirty="0" smtClean="0"/>
              <a:t> </a:t>
            </a:r>
            <a:r>
              <a:rPr lang="en-US" sz="2400" dirty="0" smtClean="0">
                <a:hlinkClick r:id="rId6"/>
              </a:rPr>
              <a:t>CC BY</a:t>
            </a:r>
            <a:r>
              <a:rPr lang="en-US" sz="2400" dirty="0" smtClean="0"/>
              <a:t>; and, Jane Park’s presentation "</a:t>
            </a:r>
            <a:r>
              <a:rPr lang="en-US" sz="2400" dirty="0" smtClean="0">
                <a:hlinkClick r:id="rId7"/>
              </a:rPr>
              <a:t>Creative </a:t>
            </a:r>
            <a:r>
              <a:rPr lang="en-US" sz="2400" dirty="0">
                <a:hlinkClick r:id="rId7"/>
              </a:rPr>
              <a:t>Commons  and cultural heritage</a:t>
            </a:r>
            <a:r>
              <a:rPr lang="en-US" sz="2400" dirty="0"/>
              <a:t>" </a:t>
            </a:r>
            <a:r>
              <a:rPr lang="en-US" sz="2400" dirty="0" smtClean="0">
                <a:hlinkClick r:id="rId6"/>
              </a:rPr>
              <a:t>CC </a:t>
            </a:r>
            <a:r>
              <a:rPr lang="en-US" sz="2400" dirty="0">
                <a:hlinkClick r:id="rId6"/>
              </a:rPr>
              <a:t>BY</a:t>
            </a:r>
            <a:r>
              <a:rPr lang="en-US" sz="2400" dirty="0"/>
              <a:t>. " </a:t>
            </a:r>
            <a:endParaRPr lang="en-AU" sz="2400" dirty="0"/>
          </a:p>
        </p:txBody>
      </p:sp>
      <p:sp>
        <p:nvSpPr>
          <p:cNvPr id="6" name="Subtitle 5"/>
          <p:cNvSpPr>
            <a:spLocks noGrp="1"/>
          </p:cNvSpPr>
          <p:nvPr>
            <p:ph type="subTitle" idx="1"/>
          </p:nvPr>
        </p:nvSpPr>
        <p:spPr>
          <a:xfrm>
            <a:off x="1371600" y="4340858"/>
            <a:ext cx="6400800" cy="1297942"/>
          </a:xfrm>
        </p:spPr>
        <p:txBody>
          <a:bodyPr/>
          <a:lstStyle/>
          <a:p>
            <a:endParaRPr lang="en-AU" dirty="0"/>
          </a:p>
        </p:txBody>
      </p:sp>
    </p:spTree>
    <p:extLst>
      <p:ext uri="{BB962C8B-B14F-4D97-AF65-F5344CB8AC3E}">
        <p14:creationId xmlns:p14="http://schemas.microsoft.com/office/powerpoint/2010/main" val="314208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p:cNvSpPr txBox="1">
            <a:spLocks noGrp="1"/>
          </p:cNvSpPr>
          <p:nvPr>
            <p:ph type="title"/>
          </p:nvPr>
        </p:nvSpPr>
        <p:spPr>
          <a:xfrm>
            <a:off x="457200" y="282027"/>
            <a:ext cx="8229600" cy="1569660"/>
          </a:xfrm>
          <a:prstGeom prst="rect">
            <a:avLst/>
          </a:prstGeom>
          <a:noFill/>
        </p:spPr>
        <p:txBody>
          <a:bodyPr wrap="square" rtlCol="0">
            <a:spAutoFit/>
          </a:bodyPr>
          <a:lstStyle/>
          <a:p>
            <a:r>
              <a:rPr lang="en-AU" sz="4800" dirty="0" smtClean="0">
                <a:solidFill>
                  <a:srgbClr val="34B4C8"/>
                </a:solidFill>
              </a:rPr>
              <a:t>All licences are effective everywhere</a:t>
            </a:r>
            <a:endParaRPr lang="en-AU" sz="4800" dirty="0">
              <a:solidFill>
                <a:srgbClr val="34B4C8"/>
              </a:solidFill>
            </a:endParaRPr>
          </a:p>
        </p:txBody>
      </p:sp>
      <p:pic>
        <p:nvPicPr>
          <p:cNvPr id="8" name="Content Placeholder 7"/>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6875" b="96250" l="5625" r="97188"/>
                    </a14:imgEffect>
                  </a14:imgLayer>
                </a14:imgProps>
              </a:ext>
              <a:ext uri="{28A0092B-C50C-407E-A947-70E740481C1C}">
                <a14:useLocalDpi xmlns:a14="http://schemas.microsoft.com/office/drawing/2010/main" val="0"/>
              </a:ext>
            </a:extLst>
          </a:blip>
          <a:stretch>
            <a:fillRect/>
          </a:stretch>
        </p:blipFill>
        <p:spPr>
          <a:xfrm>
            <a:off x="2372080" y="2151993"/>
            <a:ext cx="4525963" cy="4525963"/>
          </a:xfrm>
        </p:spPr>
      </p:pic>
      <p:sp>
        <p:nvSpPr>
          <p:cNvPr id="6" name="Content Placeholder 5"/>
          <p:cNvSpPr>
            <a:spLocks noGrp="1"/>
          </p:cNvSpPr>
          <p:nvPr>
            <p:ph sz="half" idx="4294967295"/>
          </p:nvPr>
        </p:nvSpPr>
        <p:spPr>
          <a:xfrm>
            <a:off x="4772025" y="1600200"/>
            <a:ext cx="4371975" cy="4525963"/>
          </a:xfrm>
        </p:spPr>
        <p:txBody>
          <a:bodyPr>
            <a:normAutofit/>
          </a:bodyPr>
          <a:lstStyle/>
          <a:p>
            <a:endParaRPr lang="en-AU" dirty="0"/>
          </a:p>
          <a:p>
            <a:endParaRPr lang="en-AU" dirty="0" smtClean="0"/>
          </a:p>
          <a:p>
            <a:endParaRPr lang="en-AU" dirty="0"/>
          </a:p>
          <a:p>
            <a:endParaRPr lang="en-AU" dirty="0" smtClean="0"/>
          </a:p>
          <a:p>
            <a:endParaRPr lang="en-AU" dirty="0"/>
          </a:p>
          <a:p>
            <a:endParaRPr lang="en-AU" dirty="0" smtClean="0"/>
          </a:p>
          <a:p>
            <a:endParaRPr lang="en-AU" dirty="0"/>
          </a:p>
        </p:txBody>
      </p:sp>
    </p:spTree>
    <p:extLst>
      <p:ext uri="{BB962C8B-B14F-4D97-AF65-F5344CB8AC3E}">
        <p14:creationId xmlns:p14="http://schemas.microsoft.com/office/powerpoint/2010/main" val="1520423940"/>
      </p:ext>
    </p:extLst>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46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289" y="670639"/>
            <a:ext cx="4215944" cy="545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5187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screenshot_3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859" y="185496"/>
            <a:ext cx="5592131" cy="6645194"/>
          </a:xfrm>
          <a:prstGeom prst="rect">
            <a:avLst/>
          </a:prstGeom>
        </p:spPr>
      </p:pic>
      <p:sp>
        <p:nvSpPr>
          <p:cNvPr id="112" name="Shape 112"/>
          <p:cNvSpPr>
            <a:spLocks noChangeArrowheads="1"/>
          </p:cNvSpPr>
          <p:nvPr/>
        </p:nvSpPr>
        <p:spPr bwMode="auto">
          <a:xfrm>
            <a:off x="892175" y="563563"/>
            <a:ext cx="741203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buSzPct val="25000"/>
            </a:pPr>
            <a:r>
              <a:rPr lang="en-US" sz="3000">
                <a:solidFill>
                  <a:srgbClr val="FFFFFF"/>
                </a:solidFill>
                <a:latin typeface="Lato" charset="0"/>
                <a:cs typeface="Lato" charset="0"/>
                <a:sym typeface="Lato" charset="0"/>
              </a:rPr>
              <a:t>
</a:t>
            </a:r>
          </a:p>
        </p:txBody>
      </p:sp>
      <p:sp>
        <p:nvSpPr>
          <p:cNvPr id="22531" name="Shape 114"/>
          <p:cNvSpPr>
            <a:spLocks noChangeArrowheads="1"/>
          </p:cNvSpPr>
          <p:nvPr/>
        </p:nvSpPr>
        <p:spPr bwMode="auto">
          <a:xfrm>
            <a:off x="-44450" y="2616200"/>
            <a:ext cx="324167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Lawyer </a:t>
            </a:r>
          </a:p>
          <a:p>
            <a:pPr marL="241300" algn="ctr">
              <a:buSzPct val="25000"/>
            </a:pPr>
            <a:r>
              <a:rPr lang="en-US" sz="3600" b="1" dirty="0">
                <a:solidFill>
                  <a:srgbClr val="FFFFFF"/>
                </a:solidFill>
                <a:latin typeface="Helvetica Neue"/>
                <a:ea typeface="Helvetica Neue" charset="0"/>
                <a:cs typeface="Helvetica Neue"/>
                <a:sym typeface="Helvetica Neue" charset="0"/>
              </a:rPr>
              <a:t>Readable</a:t>
            </a:r>
          </a:p>
          <a:p>
            <a:pPr marL="241300" algn="ctr">
              <a:buSzPct val="25000"/>
            </a:pPr>
            <a:r>
              <a:rPr lang="en-US" sz="3600" b="1" dirty="0">
                <a:solidFill>
                  <a:srgbClr val="FFFFFF"/>
                </a:solidFill>
                <a:latin typeface="Helvetica Neue"/>
                <a:ea typeface="Helvetica Neue" charset="0"/>
                <a:cs typeface="Helvetica Neue"/>
                <a:sym typeface="Helvetica Neue" charset="0"/>
              </a:rPr>
              <a:t>Legal Code</a:t>
            </a:r>
          </a:p>
        </p:txBody>
      </p:sp>
    </p:spTree>
    <p:extLst>
      <p:ext uri="{BB962C8B-B14F-4D97-AF65-F5344CB8AC3E}">
        <p14:creationId xmlns:p14="http://schemas.microsoft.com/office/powerpoint/2010/main" val="394320043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screenshot_3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738" y="195263"/>
            <a:ext cx="5631735" cy="6858000"/>
          </a:xfrm>
          <a:prstGeom prst="rect">
            <a:avLst/>
          </a:prstGeom>
        </p:spPr>
      </p:pic>
      <p:sp>
        <p:nvSpPr>
          <p:cNvPr id="23554" name="Shape 120"/>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Human</a:t>
            </a:r>
          </a:p>
          <a:p>
            <a:pPr marL="241300" algn="ctr">
              <a:buSzPct val="25000"/>
            </a:pPr>
            <a:r>
              <a:rPr lang="en-US" sz="3600" b="1" dirty="0">
                <a:solidFill>
                  <a:srgbClr val="FFFFFF"/>
                </a:solidFill>
                <a:latin typeface="Helvetica Neue"/>
                <a:ea typeface="Helvetica Neue" charset="0"/>
                <a:cs typeface="Helvetica Neue"/>
                <a:sym typeface="Helvetica Neue" charset="0"/>
              </a:rPr>
              <a:t>Readable Deed</a:t>
            </a:r>
          </a:p>
        </p:txBody>
      </p:sp>
    </p:spTree>
    <p:extLst>
      <p:ext uri="{BB962C8B-B14F-4D97-AF65-F5344CB8AC3E}">
        <p14:creationId xmlns:p14="http://schemas.microsoft.com/office/powerpoint/2010/main" val="1875251968"/>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7" name="Shape 125"/>
          <p:cNvSpPr>
            <a:spLocks noChangeArrowheads="1"/>
          </p:cNvSpPr>
          <p:nvPr/>
        </p:nvSpPr>
        <p:spPr bwMode="auto">
          <a:xfrm>
            <a:off x="2786063" y="9525"/>
            <a:ext cx="6357937" cy="6858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78" name="Shape 126"/>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Machine</a:t>
            </a:r>
          </a:p>
          <a:p>
            <a:pPr marL="241300" algn="ctr">
              <a:buSzPct val="25000"/>
            </a:pPr>
            <a:r>
              <a:rPr lang="en-US" sz="3600" b="1" dirty="0">
                <a:solidFill>
                  <a:srgbClr val="FFFFFF"/>
                </a:solidFill>
                <a:latin typeface="Helvetica Neue"/>
                <a:ea typeface="Helvetica Neue" charset="0"/>
                <a:cs typeface="Helvetica Neue"/>
                <a:sym typeface="Helvetica Neue" charset="0"/>
              </a:rPr>
              <a:t>Readable Metadata</a:t>
            </a:r>
          </a:p>
        </p:txBody>
      </p:sp>
    </p:spTree>
    <p:extLst>
      <p:ext uri="{BB962C8B-B14F-4D97-AF65-F5344CB8AC3E}">
        <p14:creationId xmlns:p14="http://schemas.microsoft.com/office/powerpoint/2010/main" val="1347501122"/>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99803" y="733494"/>
            <a:ext cx="8229600" cy="1143000"/>
          </a:xfrm>
        </p:spPr>
        <p:txBody>
          <a:bodyPr>
            <a:normAutofit/>
          </a:bodyPr>
          <a:lstStyle/>
          <a:p>
            <a:pPr eaLnBrk="1" hangingPunct="1"/>
            <a:r>
              <a:rPr lang="en-AU" sz="4800" dirty="0" smtClean="0">
                <a:solidFill>
                  <a:srgbClr val="34B4C8"/>
                </a:solidFill>
              </a:rPr>
              <a:t>CC- Conditions</a:t>
            </a:r>
          </a:p>
        </p:txBody>
      </p:sp>
      <p:sp>
        <p:nvSpPr>
          <p:cNvPr id="31747" name="Rectangle 3"/>
          <p:cNvSpPr>
            <a:spLocks noGrp="1" noChangeArrowheads="1"/>
          </p:cNvSpPr>
          <p:nvPr>
            <p:ph idx="1"/>
          </p:nvPr>
        </p:nvSpPr>
        <p:spPr>
          <a:xfrm>
            <a:off x="305595" y="1538584"/>
            <a:ext cx="8229600" cy="1944688"/>
          </a:xfrm>
        </p:spPr>
        <p:txBody>
          <a:bodyPr>
            <a:normAutofit/>
          </a:bodyPr>
          <a:lstStyle/>
          <a:p>
            <a:pPr marL="457200" lvl="1" indent="0" eaLnBrk="1" hangingPunct="1">
              <a:buNone/>
            </a:pPr>
            <a:endParaRPr lang="en-AU" dirty="0" smtClean="0"/>
          </a:p>
          <a:p>
            <a:pPr lvl="1" eaLnBrk="1" hangingPunct="1">
              <a:buFontTx/>
              <a:buNone/>
            </a:pPr>
            <a:endParaRPr lang="en-AU" dirty="0" smtClean="0"/>
          </a:p>
          <a:p>
            <a:pPr lvl="1" eaLnBrk="1" hangingPunct="1">
              <a:buFontTx/>
              <a:buNone/>
            </a:pPr>
            <a:endParaRPr lang="en-AU" dirty="0" smtClean="0"/>
          </a:p>
        </p:txBody>
      </p:sp>
      <p:pic>
        <p:nvPicPr>
          <p:cNvPr id="31749" name="Picture 5"/>
          <p:cNvPicPr>
            <a:picLocks noChangeAspect="1" noChangeArrowheads="1"/>
          </p:cNvPicPr>
          <p:nvPr/>
        </p:nvPicPr>
        <p:blipFill>
          <a:blip r:embed="rId3" cstate="print"/>
          <a:srcRect/>
          <a:stretch>
            <a:fillRect/>
          </a:stretch>
        </p:blipFill>
        <p:spPr bwMode="auto">
          <a:xfrm>
            <a:off x="444137" y="2496501"/>
            <a:ext cx="8028341" cy="3926829"/>
          </a:xfrm>
          <a:prstGeom prst="rect">
            <a:avLst/>
          </a:prstGeom>
          <a:noFill/>
          <a:ln w="9525">
            <a:noFill/>
            <a:miter lim="800000"/>
            <a:headEnd/>
            <a:tailEnd/>
          </a:ln>
        </p:spPr>
      </p:pic>
      <p:sp>
        <p:nvSpPr>
          <p:cNvPr id="6" name="Rectangle 5"/>
          <p:cNvSpPr/>
          <p:nvPr/>
        </p:nvSpPr>
        <p:spPr>
          <a:xfrm>
            <a:off x="299803" y="6488668"/>
            <a:ext cx="8604354" cy="338554"/>
          </a:xfrm>
          <a:prstGeom prst="rect">
            <a:avLst/>
          </a:prstGeom>
        </p:spPr>
        <p:txBody>
          <a:bodyPr wrap="square">
            <a:spAutoFit/>
          </a:bodyPr>
          <a:lstStyle/>
          <a:p>
            <a:pPr lvl="1" algn="ctr" eaLnBrk="1" hangingPunct="1"/>
            <a:r>
              <a:rPr lang="en-AU" sz="1600" dirty="0" smtClean="0">
                <a:hlinkClick r:id="rId4"/>
              </a:rPr>
              <a:t>http://creativecommons.org.au/</a:t>
            </a:r>
            <a:endParaRPr lang="en-AU" sz="1600" dirty="0" smtClean="0"/>
          </a:p>
        </p:txBody>
      </p:sp>
    </p:spTree>
  </p:cSld>
  <p:clrMapOvr>
    <a:masterClrMapping/>
  </p:clrMapOvr>
  <p:transition>
    <p:pull dir="r"/>
  </p:transition>
  <p:timing>
    <p:tnLst>
      <p:par>
        <p:cTn id="1" dur="indefinite" restart="never" nodeType="tmRoot"/>
      </p:par>
    </p:tnLst>
  </p:timing>
</p:sld>
</file>

<file path=ppt/theme/theme1.xml><?xml version="1.0" encoding="utf-8"?>
<a:theme xmlns:a="http://schemas.openxmlformats.org/drawingml/2006/main" name="CC_GLAM">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CC_GLAM</Template>
  <TotalTime>0</TotalTime>
  <Words>3537</Words>
  <Application>Microsoft Office PowerPoint</Application>
  <PresentationFormat>On-screen Show (4:3)</PresentationFormat>
  <Paragraphs>353</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CC_GLAM</vt:lpstr>
      <vt:lpstr>PowerPoint Presentation</vt:lpstr>
      <vt:lpstr>PowerPoint Presentation</vt:lpstr>
      <vt:lpstr>PowerPoint Presentation</vt:lpstr>
      <vt:lpstr>All licences are effective everywhere</vt:lpstr>
      <vt:lpstr>PowerPoint Presentation</vt:lpstr>
      <vt:lpstr>PowerPoint Presentation</vt:lpstr>
      <vt:lpstr>PowerPoint Presentation</vt:lpstr>
      <vt:lpstr>PowerPoint Presentation</vt:lpstr>
      <vt:lpstr>CC- Conditions</vt:lpstr>
      <vt:lpstr>PowerPoint Presentation</vt:lpstr>
      <vt:lpstr> CC BY </vt:lpstr>
      <vt:lpstr>   CC BY-SA     </vt:lpstr>
      <vt:lpstr>  CC BY-NC </vt:lpstr>
      <vt:lpstr>  CC BY-NC-SA  </vt:lpstr>
      <vt:lpstr> CC BY-ND</vt:lpstr>
      <vt:lpstr>  CC BY-NC-ND </vt:lpstr>
      <vt:lpstr>  Public Domain </vt:lpstr>
      <vt:lpstr>  Public Domain </vt:lpstr>
      <vt:lpstr> Combining differently licensed materials</vt:lpstr>
      <vt:lpstr> CC &amp; software</vt:lpstr>
      <vt:lpstr> CC &amp; data</vt:lpstr>
      <vt:lpstr>        Applying a Licence to your Work</vt:lpstr>
      <vt:lpstr>PowerPoint Presentation</vt:lpstr>
      <vt:lpstr> Attribution</vt:lpstr>
      <vt:lpstr>Marking content</vt:lpstr>
      <vt:lpstr>Marking content-    CC Add-in for MS Office</vt:lpstr>
      <vt:lpstr>Finding CC Licensed Content</vt:lpstr>
      <vt:lpstr>Creative Commons Resources</vt:lpstr>
      <vt:lpstr>Credits by slide number…</vt:lpstr>
      <vt:lpstr>This work, “Creative Commons Licences", is a derivative of Jessica Coates presentation “Creative Commons for educators   http://www.slideshare.net/Jessicacoates/creative-commons-for-educators-presentation?type=powerpoint  CC BY; and, Jane Park’s presentation "Creative Commons  and cultural heritage" CC BY. "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2015-04-13T23:15:32Z</dcterms:created>
  <dcterms:modified xsi:type="dcterms:W3CDTF">2015-06-23T02:36:08Z</dcterms:modified>
</cp:coreProperties>
</file>